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71" r:id="rId6"/>
    <p:sldId id="274" r:id="rId7"/>
    <p:sldId id="273" r:id="rId8"/>
    <p:sldId id="275" r:id="rId9"/>
    <p:sldId id="276" r:id="rId10"/>
    <p:sldId id="259" r:id="rId11"/>
    <p:sldId id="263" r:id="rId12"/>
    <p:sldId id="278" r:id="rId13"/>
    <p:sldId id="288" r:id="rId14"/>
    <p:sldId id="289" r:id="rId15"/>
    <p:sldId id="290" r:id="rId16"/>
    <p:sldId id="309" r:id="rId17"/>
    <p:sldId id="291" r:id="rId18"/>
    <p:sldId id="311" r:id="rId19"/>
    <p:sldId id="292" r:id="rId20"/>
    <p:sldId id="310" r:id="rId21"/>
    <p:sldId id="312" r:id="rId22"/>
    <p:sldId id="313" r:id="rId23"/>
    <p:sldId id="314" r:id="rId24"/>
    <p:sldId id="317" r:id="rId25"/>
    <p:sldId id="318" r:id="rId26"/>
    <p:sldId id="301" r:id="rId27"/>
    <p:sldId id="319" r:id="rId28"/>
    <p:sldId id="302" r:id="rId29"/>
    <p:sldId id="303" r:id="rId30"/>
    <p:sldId id="304" r:id="rId31"/>
    <p:sldId id="305" r:id="rId32"/>
    <p:sldId id="306" r:id="rId33"/>
    <p:sldId id="320" r:id="rId34"/>
    <p:sldId id="296" r:id="rId35"/>
    <p:sldId id="297" r:id="rId36"/>
    <p:sldId id="321" r:id="rId37"/>
    <p:sldId id="322" r:id="rId38"/>
    <p:sldId id="284" r:id="rId39"/>
    <p:sldId id="280" r:id="rId40"/>
    <p:sldId id="285" r:id="rId41"/>
    <p:sldId id="281" r:id="rId42"/>
    <p:sldId id="325" r:id="rId43"/>
    <p:sldId id="282" r:id="rId44"/>
    <p:sldId id="327" r:id="rId45"/>
    <p:sldId id="270" r:id="rId46"/>
  </p:sldIdLst>
  <p:sldSz cx="18288000" cy="10287000"/>
  <p:notesSz cx="6858000" cy="9144000"/>
  <p:embeddedFontLst>
    <p:embeddedFont>
      <p:font typeface="Canva Sans 2" panose="020B0604020202020204" charset="0"/>
      <p:regular r:id="rId47"/>
    </p:embeddedFont>
    <p:embeddedFont>
      <p:font typeface="Lato" panose="020F0502020204030203" pitchFamily="34" charset="0"/>
      <p:regular r:id="rId48"/>
      <p:bold r:id="rId49"/>
      <p:italic r:id="rId50"/>
      <p:boldItalic r:id="rId51"/>
    </p:embeddedFont>
    <p:embeddedFont>
      <p:font typeface="Lato Bold" panose="020F0502020204030203" charset="0"/>
      <p:regular r:id="rId52"/>
      <p:bold r:id="rId53"/>
    </p:embeddedFont>
    <p:embeddedFont>
      <p:font typeface="League Spartan" panose="020B0604020202020204" charset="0"/>
      <p:regular r:id="rId54"/>
    </p:embeddedFont>
    <p:embeddedFont>
      <p:font typeface="Montserrat Medium" panose="00000600000000000000" pitchFamily="2" charset="0"/>
      <p:regular r:id="rId55"/>
      <p:italic r:id="rId56"/>
    </p:embeddedFont>
    <p:embeddedFont>
      <p:font typeface="Montserrat SemiBold" panose="00000700000000000000" pitchFamily="2" charset="0"/>
      <p:bold r:id="rId57"/>
      <p:boldItalic r:id="rId58"/>
    </p:embeddedFont>
    <p:embeddedFont>
      <p:font typeface="Poppins" panose="00000500000000000000" pitchFamily="2" charset="0"/>
      <p:regular r:id="rId59"/>
      <p:bold r:id="rId60"/>
      <p:italic r:id="rId61"/>
      <p:boldItalic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AAD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5405F1-7570-40D7-98FC-68DDCD5D9C28}" v="105" dt="2024-08-23T16:42:11.376"/>
    <p1510:client id="{4DF5A11F-4610-4BB1-A385-159FCA7B79A4}" v="5" dt="2024-08-24T05:39:25.4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620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3.fntdata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ida Abdul Rahman" userId="dc8394693bca7182" providerId="LiveId" clId="{4DF5A11F-4610-4BB1-A385-159FCA7B79A4}"/>
    <pc:docChg chg="custSel delSld modSld">
      <pc:chgData name="Aida Abdul Rahman" userId="dc8394693bca7182" providerId="LiveId" clId="{4DF5A11F-4610-4BB1-A385-159FCA7B79A4}" dt="2024-08-24T05:41:24.624" v="56" actId="2696"/>
      <pc:docMkLst>
        <pc:docMk/>
      </pc:docMkLst>
      <pc:sldChg chg="addSp delSp modSp mod">
        <pc:chgData name="Aida Abdul Rahman" userId="dc8394693bca7182" providerId="LiveId" clId="{4DF5A11F-4610-4BB1-A385-159FCA7B79A4}" dt="2024-08-24T05:41:07.075" v="53" actId="1076"/>
        <pc:sldMkLst>
          <pc:docMk/>
          <pc:sldMk cId="3964907588" sldId="321"/>
        </pc:sldMkLst>
        <pc:picChg chg="add del mod">
          <ac:chgData name="Aida Abdul Rahman" userId="dc8394693bca7182" providerId="LiveId" clId="{4DF5A11F-4610-4BB1-A385-159FCA7B79A4}" dt="2024-08-24T05:39:22.891" v="44" actId="21"/>
          <ac:picMkLst>
            <pc:docMk/>
            <pc:sldMk cId="3964907588" sldId="321"/>
            <ac:picMk id="8" creationId="{115F294A-192A-538F-304C-F8C5B2618341}"/>
          </ac:picMkLst>
        </pc:picChg>
        <pc:picChg chg="add del mod">
          <ac:chgData name="Aida Abdul Rahman" userId="dc8394693bca7182" providerId="LiveId" clId="{4DF5A11F-4610-4BB1-A385-159FCA7B79A4}" dt="2024-08-24T03:41:41.066" v="13" actId="478"/>
          <ac:picMkLst>
            <pc:docMk/>
            <pc:sldMk cId="3964907588" sldId="321"/>
            <ac:picMk id="10" creationId="{B02B916A-26DA-52A4-2E11-E42A1F781B0A}"/>
          </ac:picMkLst>
        </pc:picChg>
        <pc:picChg chg="add del mod">
          <ac:chgData name="Aida Abdul Rahman" userId="dc8394693bca7182" providerId="LiveId" clId="{4DF5A11F-4610-4BB1-A385-159FCA7B79A4}" dt="2024-08-24T05:39:22.891" v="44" actId="21"/>
          <ac:picMkLst>
            <pc:docMk/>
            <pc:sldMk cId="3964907588" sldId="321"/>
            <ac:picMk id="12" creationId="{674AABDB-1C04-0916-A63D-E0027F83E12F}"/>
          </ac:picMkLst>
        </pc:picChg>
        <pc:picChg chg="add del mod">
          <ac:chgData name="Aida Abdul Rahman" userId="dc8394693bca7182" providerId="LiveId" clId="{4DF5A11F-4610-4BB1-A385-159FCA7B79A4}" dt="2024-08-24T05:37:04.355" v="32" actId="478"/>
          <ac:picMkLst>
            <pc:docMk/>
            <pc:sldMk cId="3964907588" sldId="321"/>
            <ac:picMk id="14" creationId="{24E8D13F-9120-E1EE-A739-A3F3F82E31FA}"/>
          </ac:picMkLst>
        </pc:picChg>
        <pc:picChg chg="add del mod">
          <ac:chgData name="Aida Abdul Rahman" userId="dc8394693bca7182" providerId="LiveId" clId="{4DF5A11F-4610-4BB1-A385-159FCA7B79A4}" dt="2024-08-24T05:37:27.921" v="35" actId="478"/>
          <ac:picMkLst>
            <pc:docMk/>
            <pc:sldMk cId="3964907588" sldId="321"/>
            <ac:picMk id="16" creationId="{F063FC4A-E84E-C89A-0478-0D69DD7C536E}"/>
          </ac:picMkLst>
        </pc:picChg>
        <pc:picChg chg="add del mod">
          <ac:chgData name="Aida Abdul Rahman" userId="dc8394693bca7182" providerId="LiveId" clId="{4DF5A11F-4610-4BB1-A385-159FCA7B79A4}" dt="2024-08-24T05:39:11.913" v="40" actId="478"/>
          <ac:picMkLst>
            <pc:docMk/>
            <pc:sldMk cId="3964907588" sldId="321"/>
            <ac:picMk id="18" creationId="{EAFD81F5-722F-02EA-AEEE-6D52F6BE3603}"/>
          </ac:picMkLst>
        </pc:picChg>
        <pc:picChg chg="add mod">
          <ac:chgData name="Aida Abdul Rahman" userId="dc8394693bca7182" providerId="LiveId" clId="{4DF5A11F-4610-4BB1-A385-159FCA7B79A4}" dt="2024-08-24T05:39:58.833" v="50" actId="1076"/>
          <ac:picMkLst>
            <pc:docMk/>
            <pc:sldMk cId="3964907588" sldId="321"/>
            <ac:picMk id="20" creationId="{2AC9DE83-4A8F-1D8F-9CBE-D227F4BE81D0}"/>
          </ac:picMkLst>
        </pc:picChg>
        <pc:picChg chg="add mod">
          <ac:chgData name="Aida Abdul Rahman" userId="dc8394693bca7182" providerId="LiveId" clId="{4DF5A11F-4610-4BB1-A385-159FCA7B79A4}" dt="2024-08-24T05:41:07.075" v="53" actId="1076"/>
          <ac:picMkLst>
            <pc:docMk/>
            <pc:sldMk cId="3964907588" sldId="321"/>
            <ac:picMk id="22" creationId="{9EAA93AF-B0DF-C3E4-1ADE-B01D332BE953}"/>
          </ac:picMkLst>
        </pc:picChg>
      </pc:sldChg>
      <pc:sldChg chg="addSp modSp mod">
        <pc:chgData name="Aida Abdul Rahman" userId="dc8394693bca7182" providerId="LiveId" clId="{4DF5A11F-4610-4BB1-A385-159FCA7B79A4}" dt="2024-08-24T05:41:15.335" v="55" actId="1076"/>
        <pc:sldMkLst>
          <pc:docMk/>
          <pc:sldMk cId="3305247330" sldId="322"/>
        </pc:sldMkLst>
        <pc:picChg chg="add mod">
          <ac:chgData name="Aida Abdul Rahman" userId="dc8394693bca7182" providerId="LiveId" clId="{4DF5A11F-4610-4BB1-A385-159FCA7B79A4}" dt="2024-08-24T05:41:14.155" v="54" actId="1076"/>
          <ac:picMkLst>
            <pc:docMk/>
            <pc:sldMk cId="3305247330" sldId="322"/>
            <ac:picMk id="8" creationId="{115F294A-192A-538F-304C-F8C5B2618341}"/>
          </ac:picMkLst>
        </pc:picChg>
        <pc:picChg chg="add mod">
          <ac:chgData name="Aida Abdul Rahman" userId="dc8394693bca7182" providerId="LiveId" clId="{4DF5A11F-4610-4BB1-A385-159FCA7B79A4}" dt="2024-08-24T05:41:15.335" v="55" actId="1076"/>
          <ac:picMkLst>
            <pc:docMk/>
            <pc:sldMk cId="3305247330" sldId="322"/>
            <ac:picMk id="12" creationId="{674AABDB-1C04-0916-A63D-E0027F83E12F}"/>
          </ac:picMkLst>
        </pc:picChg>
      </pc:sldChg>
      <pc:sldChg chg="del">
        <pc:chgData name="Aida Abdul Rahman" userId="dc8394693bca7182" providerId="LiveId" clId="{4DF5A11F-4610-4BB1-A385-159FCA7B79A4}" dt="2024-08-24T05:41:24.624" v="56" actId="2696"/>
        <pc:sldMkLst>
          <pc:docMk/>
          <pc:sldMk cId="3477296215" sldId="323"/>
        </pc:sldMkLst>
      </pc:sldChg>
      <pc:sldChg chg="del">
        <pc:chgData name="Aida Abdul Rahman" userId="dc8394693bca7182" providerId="LiveId" clId="{4DF5A11F-4610-4BB1-A385-159FCA7B79A4}" dt="2024-08-24T05:41:24.624" v="56" actId="2696"/>
        <pc:sldMkLst>
          <pc:docMk/>
          <pc:sldMk cId="586150981" sldId="32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TextBox 3"/>
          <p:cNvSpPr txBox="1"/>
          <p:nvPr/>
        </p:nvSpPr>
        <p:spPr>
          <a:xfrm>
            <a:off x="2686050" y="4610100"/>
            <a:ext cx="12915900" cy="2654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000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GUAN LEE HOE ENGINEERING PTE LTD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1130300" y="4057750"/>
            <a:ext cx="3086100" cy="2171499"/>
            <a:chOff x="0" y="0"/>
            <a:chExt cx="812800" cy="57191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571917"/>
            </a:xfrm>
            <a:custGeom>
              <a:avLst/>
              <a:gdLst/>
              <a:ahLst/>
              <a:cxnLst/>
              <a:rect l="l" t="t" r="r" b="b"/>
              <a:pathLst>
                <a:path w="812800" h="571917">
                  <a:moveTo>
                    <a:pt x="609600" y="0"/>
                  </a:moveTo>
                  <a:cubicBezTo>
                    <a:pt x="721824" y="0"/>
                    <a:pt x="812800" y="128028"/>
                    <a:pt x="812800" y="285959"/>
                  </a:cubicBezTo>
                  <a:cubicBezTo>
                    <a:pt x="812800" y="443889"/>
                    <a:pt x="721824" y="571917"/>
                    <a:pt x="609600" y="571917"/>
                  </a:cubicBezTo>
                  <a:lnTo>
                    <a:pt x="203200" y="571917"/>
                  </a:lnTo>
                  <a:cubicBezTo>
                    <a:pt x="90976" y="571917"/>
                    <a:pt x="0" y="443889"/>
                    <a:pt x="0" y="285959"/>
                  </a:cubicBezTo>
                  <a:cubicBezTo>
                    <a:pt x="0" y="1280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6195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006499" y="3629459"/>
            <a:ext cx="6173796" cy="856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4"/>
              </a:lnSpc>
            </a:pPr>
            <a:r>
              <a:rPr lang="en-US" sz="5303" dirty="0">
                <a:solidFill>
                  <a:srgbClr val="303642"/>
                </a:solidFill>
                <a:latin typeface="Lato Bold"/>
                <a:ea typeface="Lato Bold"/>
                <a:cs typeface="Lato Bold"/>
                <a:sym typeface="Lato Bold"/>
              </a:rPr>
              <a:t>MARKETING PLAN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080887" y="8801100"/>
            <a:ext cx="8526827" cy="377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07"/>
              </a:lnSpc>
              <a:spcBef>
                <a:spcPct val="0"/>
              </a:spcBef>
            </a:pPr>
            <a:r>
              <a:rPr lang="en-US" sz="2219" dirty="0" err="1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Rohaida</a:t>
            </a:r>
            <a:r>
              <a:rPr lang="en-US" sz="2219" dirty="0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19" dirty="0" err="1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binte</a:t>
            </a:r>
            <a:r>
              <a:rPr lang="en-US" sz="2219" dirty="0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 Abdul Rahman 437D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6467343" y="4057750"/>
            <a:ext cx="3086100" cy="2171499"/>
            <a:chOff x="0" y="0"/>
            <a:chExt cx="812800" cy="57191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571917"/>
            </a:xfrm>
            <a:custGeom>
              <a:avLst/>
              <a:gdLst/>
              <a:ahLst/>
              <a:cxnLst/>
              <a:rect l="l" t="t" r="r" b="b"/>
              <a:pathLst>
                <a:path w="812800" h="571917">
                  <a:moveTo>
                    <a:pt x="609600" y="0"/>
                  </a:moveTo>
                  <a:cubicBezTo>
                    <a:pt x="721824" y="0"/>
                    <a:pt x="812800" y="128028"/>
                    <a:pt x="812800" y="285959"/>
                  </a:cubicBezTo>
                  <a:cubicBezTo>
                    <a:pt x="812800" y="443889"/>
                    <a:pt x="721824" y="571917"/>
                    <a:pt x="609600" y="571917"/>
                  </a:cubicBezTo>
                  <a:lnTo>
                    <a:pt x="203200" y="571917"/>
                  </a:lnTo>
                  <a:cubicBezTo>
                    <a:pt x="90976" y="571917"/>
                    <a:pt x="0" y="443889"/>
                    <a:pt x="0" y="285959"/>
                  </a:cubicBezTo>
                  <a:cubicBezTo>
                    <a:pt x="0" y="1280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6195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>
            <a:off x="-257175" y="4502250"/>
            <a:ext cx="18802350" cy="2006600"/>
            <a:chOff x="0" y="0"/>
            <a:chExt cx="4952059" cy="5284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52059" cy="528487"/>
            </a:xfrm>
            <a:custGeom>
              <a:avLst/>
              <a:gdLst/>
              <a:ahLst/>
              <a:cxnLst/>
              <a:rect l="l" t="t" r="r" b="b"/>
              <a:pathLst>
                <a:path w="4952059" h="528487">
                  <a:moveTo>
                    <a:pt x="20999" y="0"/>
                  </a:moveTo>
                  <a:lnTo>
                    <a:pt x="4931060" y="0"/>
                  </a:lnTo>
                  <a:cubicBezTo>
                    <a:pt x="4936629" y="0"/>
                    <a:pt x="4941970" y="2212"/>
                    <a:pt x="4945909" y="6151"/>
                  </a:cubicBezTo>
                  <a:cubicBezTo>
                    <a:pt x="4949847" y="10089"/>
                    <a:pt x="4952059" y="15430"/>
                    <a:pt x="4952059" y="20999"/>
                  </a:cubicBezTo>
                  <a:lnTo>
                    <a:pt x="4952059" y="507488"/>
                  </a:lnTo>
                  <a:cubicBezTo>
                    <a:pt x="4952059" y="519086"/>
                    <a:pt x="4942658" y="528487"/>
                    <a:pt x="4931060" y="528487"/>
                  </a:cubicBezTo>
                  <a:lnTo>
                    <a:pt x="20999" y="528487"/>
                  </a:lnTo>
                  <a:cubicBezTo>
                    <a:pt x="15430" y="528487"/>
                    <a:pt x="10089" y="526275"/>
                    <a:pt x="6151" y="522337"/>
                  </a:cubicBezTo>
                  <a:cubicBezTo>
                    <a:pt x="2212" y="518399"/>
                    <a:pt x="0" y="513057"/>
                    <a:pt x="0" y="507488"/>
                  </a:cubicBezTo>
                  <a:lnTo>
                    <a:pt x="0" y="20999"/>
                  </a:lnTo>
                  <a:cubicBezTo>
                    <a:pt x="0" y="15430"/>
                    <a:pt x="2212" y="10089"/>
                    <a:pt x="6151" y="6151"/>
                  </a:cubicBezTo>
                  <a:cubicBezTo>
                    <a:pt x="10089" y="2212"/>
                    <a:pt x="15430" y="0"/>
                    <a:pt x="20999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52059" cy="5761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765807" y="724100"/>
            <a:ext cx="6756386" cy="978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40"/>
              </a:lnSpc>
            </a:pPr>
            <a:r>
              <a:rPr lang="en-US" sz="5672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SWOT ANALYSIS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C921855-F604-9A19-32F0-7582AD1D0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1702188"/>
            <a:ext cx="12420600" cy="7708512"/>
          </a:xfrm>
          <a:prstGeom prst="rect">
            <a:avLst/>
          </a:prstGeom>
          <a:ln w="57150">
            <a:solidFill>
              <a:srgbClr val="004AAD"/>
            </a:solidFill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 dirty="0"/>
          </a:p>
        </p:txBody>
      </p:sp>
      <p:sp>
        <p:nvSpPr>
          <p:cNvPr id="9" name="TextBox 9"/>
          <p:cNvSpPr txBox="1"/>
          <p:nvPr/>
        </p:nvSpPr>
        <p:spPr>
          <a:xfrm>
            <a:off x="4876800" y="4150494"/>
            <a:ext cx="8534399" cy="915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31"/>
              </a:lnSpc>
            </a:pPr>
            <a:r>
              <a:rPr lang="en-US" sz="5308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Website Performance</a:t>
            </a:r>
          </a:p>
        </p:txBody>
      </p:sp>
      <p:grpSp>
        <p:nvGrpSpPr>
          <p:cNvPr id="28" name="Group 3">
            <a:extLst>
              <a:ext uri="{FF2B5EF4-FFF2-40B4-BE49-F238E27FC236}">
                <a16:creationId xmlns:a16="http://schemas.microsoft.com/office/drawing/2014/main" id="{8A51BF49-988A-1BA6-E9AB-7BE7130EFC2E}"/>
              </a:ext>
            </a:extLst>
          </p:cNvPr>
          <p:cNvGrpSpPr/>
          <p:nvPr/>
        </p:nvGrpSpPr>
        <p:grpSpPr>
          <a:xfrm>
            <a:off x="-257175" y="8560472"/>
            <a:ext cx="18802350" cy="2006600"/>
            <a:chOff x="0" y="0"/>
            <a:chExt cx="4952059" cy="528487"/>
          </a:xfrm>
        </p:grpSpPr>
        <p:sp>
          <p:nvSpPr>
            <p:cNvPr id="29" name="Freeform 4">
              <a:extLst>
                <a:ext uri="{FF2B5EF4-FFF2-40B4-BE49-F238E27FC236}">
                  <a16:creationId xmlns:a16="http://schemas.microsoft.com/office/drawing/2014/main" id="{6AC954CB-3462-4A02-6CEE-2C68618AB9F0}"/>
                </a:ext>
              </a:extLst>
            </p:cNvPr>
            <p:cNvSpPr/>
            <p:nvPr/>
          </p:nvSpPr>
          <p:spPr>
            <a:xfrm>
              <a:off x="0" y="0"/>
              <a:ext cx="4952059" cy="528487"/>
            </a:xfrm>
            <a:custGeom>
              <a:avLst/>
              <a:gdLst/>
              <a:ahLst/>
              <a:cxnLst/>
              <a:rect l="l" t="t" r="r" b="b"/>
              <a:pathLst>
                <a:path w="4952059" h="528487">
                  <a:moveTo>
                    <a:pt x="20999" y="0"/>
                  </a:moveTo>
                  <a:lnTo>
                    <a:pt x="4931060" y="0"/>
                  </a:lnTo>
                  <a:cubicBezTo>
                    <a:pt x="4936629" y="0"/>
                    <a:pt x="4941970" y="2212"/>
                    <a:pt x="4945909" y="6151"/>
                  </a:cubicBezTo>
                  <a:cubicBezTo>
                    <a:pt x="4949847" y="10089"/>
                    <a:pt x="4952059" y="15430"/>
                    <a:pt x="4952059" y="20999"/>
                  </a:cubicBezTo>
                  <a:lnTo>
                    <a:pt x="4952059" y="507488"/>
                  </a:lnTo>
                  <a:cubicBezTo>
                    <a:pt x="4952059" y="519086"/>
                    <a:pt x="4942658" y="528487"/>
                    <a:pt x="4931060" y="528487"/>
                  </a:cubicBezTo>
                  <a:lnTo>
                    <a:pt x="20999" y="528487"/>
                  </a:lnTo>
                  <a:cubicBezTo>
                    <a:pt x="15430" y="528487"/>
                    <a:pt x="10089" y="526275"/>
                    <a:pt x="6151" y="522337"/>
                  </a:cubicBezTo>
                  <a:cubicBezTo>
                    <a:pt x="2212" y="518399"/>
                    <a:pt x="0" y="513057"/>
                    <a:pt x="0" y="507488"/>
                  </a:cubicBezTo>
                  <a:lnTo>
                    <a:pt x="0" y="20999"/>
                  </a:lnTo>
                  <a:cubicBezTo>
                    <a:pt x="0" y="15430"/>
                    <a:pt x="2212" y="10089"/>
                    <a:pt x="6151" y="6151"/>
                  </a:cubicBezTo>
                  <a:cubicBezTo>
                    <a:pt x="10089" y="2212"/>
                    <a:pt x="15430" y="0"/>
                    <a:pt x="20999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30" name="TextBox 5">
              <a:extLst>
                <a:ext uri="{FF2B5EF4-FFF2-40B4-BE49-F238E27FC236}">
                  <a16:creationId xmlns:a16="http://schemas.microsoft.com/office/drawing/2014/main" id="{C6AECF89-CD93-7AF6-9362-DDF0844625D5}"/>
                </a:ext>
              </a:extLst>
            </p:cNvPr>
            <p:cNvSpPr txBox="1"/>
            <p:nvPr/>
          </p:nvSpPr>
          <p:spPr>
            <a:xfrm>
              <a:off x="0" y="-47625"/>
              <a:ext cx="4952059" cy="5761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">
            <a:extLst>
              <a:ext uri="{FF2B5EF4-FFF2-40B4-BE49-F238E27FC236}">
                <a16:creationId xmlns:a16="http://schemas.microsoft.com/office/drawing/2014/main" id="{CAF6D726-A52D-0356-EFF9-FEE7AAF56148}"/>
              </a:ext>
            </a:extLst>
          </p:cNvPr>
          <p:cNvGrpSpPr/>
          <p:nvPr/>
        </p:nvGrpSpPr>
        <p:grpSpPr>
          <a:xfrm>
            <a:off x="-257175" y="-253345"/>
            <a:ext cx="18802350" cy="2006600"/>
            <a:chOff x="0" y="0"/>
            <a:chExt cx="4952059" cy="528487"/>
          </a:xfrm>
        </p:grpSpPr>
        <p:sp>
          <p:nvSpPr>
            <p:cNvPr id="32" name="Freeform 4">
              <a:extLst>
                <a:ext uri="{FF2B5EF4-FFF2-40B4-BE49-F238E27FC236}">
                  <a16:creationId xmlns:a16="http://schemas.microsoft.com/office/drawing/2014/main" id="{21344B78-823F-DD2F-9607-E2EB7B740600}"/>
                </a:ext>
              </a:extLst>
            </p:cNvPr>
            <p:cNvSpPr/>
            <p:nvPr/>
          </p:nvSpPr>
          <p:spPr>
            <a:xfrm>
              <a:off x="0" y="0"/>
              <a:ext cx="4952059" cy="528487"/>
            </a:xfrm>
            <a:custGeom>
              <a:avLst/>
              <a:gdLst/>
              <a:ahLst/>
              <a:cxnLst/>
              <a:rect l="l" t="t" r="r" b="b"/>
              <a:pathLst>
                <a:path w="4952059" h="528487">
                  <a:moveTo>
                    <a:pt x="20999" y="0"/>
                  </a:moveTo>
                  <a:lnTo>
                    <a:pt x="4931060" y="0"/>
                  </a:lnTo>
                  <a:cubicBezTo>
                    <a:pt x="4936629" y="0"/>
                    <a:pt x="4941970" y="2212"/>
                    <a:pt x="4945909" y="6151"/>
                  </a:cubicBezTo>
                  <a:cubicBezTo>
                    <a:pt x="4949847" y="10089"/>
                    <a:pt x="4952059" y="15430"/>
                    <a:pt x="4952059" y="20999"/>
                  </a:cubicBezTo>
                  <a:lnTo>
                    <a:pt x="4952059" y="507488"/>
                  </a:lnTo>
                  <a:cubicBezTo>
                    <a:pt x="4952059" y="519086"/>
                    <a:pt x="4942658" y="528487"/>
                    <a:pt x="4931060" y="528487"/>
                  </a:cubicBezTo>
                  <a:lnTo>
                    <a:pt x="20999" y="528487"/>
                  </a:lnTo>
                  <a:cubicBezTo>
                    <a:pt x="15430" y="528487"/>
                    <a:pt x="10089" y="526275"/>
                    <a:pt x="6151" y="522337"/>
                  </a:cubicBezTo>
                  <a:cubicBezTo>
                    <a:pt x="2212" y="518399"/>
                    <a:pt x="0" y="513057"/>
                    <a:pt x="0" y="507488"/>
                  </a:cubicBezTo>
                  <a:lnTo>
                    <a:pt x="0" y="20999"/>
                  </a:lnTo>
                  <a:cubicBezTo>
                    <a:pt x="0" y="15430"/>
                    <a:pt x="2212" y="10089"/>
                    <a:pt x="6151" y="6151"/>
                  </a:cubicBezTo>
                  <a:cubicBezTo>
                    <a:pt x="10089" y="2212"/>
                    <a:pt x="15430" y="0"/>
                    <a:pt x="20999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33" name="TextBox 5">
              <a:extLst>
                <a:ext uri="{FF2B5EF4-FFF2-40B4-BE49-F238E27FC236}">
                  <a16:creationId xmlns:a16="http://schemas.microsoft.com/office/drawing/2014/main" id="{A00474AC-FA14-8708-61AF-5B7BB67CFD67}"/>
                </a:ext>
              </a:extLst>
            </p:cNvPr>
            <p:cNvSpPr txBox="1"/>
            <p:nvPr/>
          </p:nvSpPr>
          <p:spPr>
            <a:xfrm>
              <a:off x="0" y="-47625"/>
              <a:ext cx="4952059" cy="5761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F1503063-743E-316F-48B9-80EF7DD837DE}"/>
              </a:ext>
            </a:extLst>
          </p:cNvPr>
          <p:cNvGrpSpPr/>
          <p:nvPr/>
        </p:nvGrpSpPr>
        <p:grpSpPr>
          <a:xfrm>
            <a:off x="7620000" y="9563100"/>
            <a:ext cx="10668000" cy="85510"/>
            <a:chOff x="0" y="0"/>
            <a:chExt cx="662281" cy="6857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3C5F5BB6-018D-752D-C285-86CFAF2120A1}"/>
                </a:ext>
              </a:extLst>
            </p:cNvPr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4BB1D1B6-FDC1-E945-1E2B-7AE9CC9E529E}"/>
                </a:ext>
              </a:extLst>
            </p:cNvPr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" name="Google Shape;432;g2c3541f57ff_0_81">
            <a:extLst>
              <a:ext uri="{FF2B5EF4-FFF2-40B4-BE49-F238E27FC236}">
                <a16:creationId xmlns:a16="http://schemas.microsoft.com/office/drawing/2014/main" id="{21BAB092-A06E-6B28-3ECD-18FB5842EA06}"/>
              </a:ext>
            </a:extLst>
          </p:cNvPr>
          <p:cNvSpPr txBox="1"/>
          <p:nvPr/>
        </p:nvSpPr>
        <p:spPr>
          <a:xfrm>
            <a:off x="1487606" y="919502"/>
            <a:ext cx="252679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SG" sz="2000" b="1" dirty="0">
                <a:solidFill>
                  <a:srgbClr val="002060"/>
                </a:solidFill>
                <a:latin typeface="Montserrat SemiBold"/>
                <a:sym typeface="Montserrat SemiBold"/>
              </a:rPr>
              <a:t>Carrier</a:t>
            </a:r>
            <a:endParaRPr sz="2000" b="0" i="0" u="none" strike="noStrike" cap="none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432;g2c3541f57ff_0_81">
            <a:extLst>
              <a:ext uri="{FF2B5EF4-FFF2-40B4-BE49-F238E27FC236}">
                <a16:creationId xmlns:a16="http://schemas.microsoft.com/office/drawing/2014/main" id="{CB567043-8216-29B6-913F-7E12CB269A7B}"/>
              </a:ext>
            </a:extLst>
          </p:cNvPr>
          <p:cNvSpPr txBox="1"/>
          <p:nvPr/>
        </p:nvSpPr>
        <p:spPr>
          <a:xfrm>
            <a:off x="8915400" y="913615"/>
            <a:ext cx="252679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SG" sz="2000" b="1" dirty="0">
                <a:solidFill>
                  <a:srgbClr val="002060"/>
                </a:solidFill>
                <a:latin typeface="Montserrat SemiBold"/>
                <a:ea typeface="Arial"/>
                <a:cs typeface="Arial"/>
                <a:sym typeface="Montserrat SemiBold"/>
              </a:rPr>
              <a:t>Natural Cool</a:t>
            </a:r>
            <a:endParaRPr sz="2000" b="0" i="0" u="none" strike="noStrike" cap="none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B3F13F-7102-8C65-4757-D565E1420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1519607"/>
            <a:ext cx="7848600" cy="5844738"/>
          </a:xfrm>
          <a:prstGeom prst="rect">
            <a:avLst/>
          </a:prstGeom>
        </p:spPr>
      </p:pic>
      <p:pic>
        <p:nvPicPr>
          <p:cNvPr id="12" name="Picture 11" descr="A screenshot of a website&#10;&#10;Description automatically generated">
            <a:extLst>
              <a:ext uri="{FF2B5EF4-FFF2-40B4-BE49-F238E27FC236}">
                <a16:creationId xmlns:a16="http://schemas.microsoft.com/office/drawing/2014/main" id="{0CF97CB7-AA74-38ED-D176-63B725085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519607"/>
            <a:ext cx="6934200" cy="58447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8D0FCA-B7ED-45A4-24C2-C651A0498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3600" y="6568272"/>
            <a:ext cx="2721358" cy="248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84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F1503063-743E-316F-48B9-80EF7DD837DE}"/>
              </a:ext>
            </a:extLst>
          </p:cNvPr>
          <p:cNvGrpSpPr/>
          <p:nvPr/>
        </p:nvGrpSpPr>
        <p:grpSpPr>
          <a:xfrm>
            <a:off x="7620000" y="9563100"/>
            <a:ext cx="10668000" cy="85510"/>
            <a:chOff x="0" y="0"/>
            <a:chExt cx="662281" cy="6857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3C5F5BB6-018D-752D-C285-86CFAF2120A1}"/>
                </a:ext>
              </a:extLst>
            </p:cNvPr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4BB1D1B6-FDC1-E945-1E2B-7AE9CC9E529E}"/>
                </a:ext>
              </a:extLst>
            </p:cNvPr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" name="Google Shape;432;g2c3541f57ff_0_81">
            <a:extLst>
              <a:ext uri="{FF2B5EF4-FFF2-40B4-BE49-F238E27FC236}">
                <a16:creationId xmlns:a16="http://schemas.microsoft.com/office/drawing/2014/main" id="{DD537607-D166-0BD0-8971-A32612DF4C26}"/>
              </a:ext>
            </a:extLst>
          </p:cNvPr>
          <p:cNvSpPr txBox="1"/>
          <p:nvPr/>
        </p:nvSpPr>
        <p:spPr>
          <a:xfrm>
            <a:off x="1549610" y="771002"/>
            <a:ext cx="337562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SG" sz="2000" b="1" i="0" u="none" strike="noStrike" cap="none" dirty="0">
                <a:solidFill>
                  <a:srgbClr val="002060"/>
                </a:solidFill>
                <a:latin typeface="Montserrat SemiBold"/>
                <a:ea typeface="Arial"/>
                <a:cs typeface="Arial"/>
                <a:sym typeface="Montserrat SemiBold"/>
              </a:rPr>
              <a:t>GLH</a:t>
            </a:r>
            <a:endParaRPr sz="2000" b="0" i="0" u="none" strike="noStrike" cap="none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A screenshot of a website&#10;&#10;Description automatically generated">
            <a:extLst>
              <a:ext uri="{FF2B5EF4-FFF2-40B4-BE49-F238E27FC236}">
                <a16:creationId xmlns:a16="http://schemas.microsoft.com/office/drawing/2014/main" id="{646967B7-7BFC-086F-0E37-D91917B66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171070"/>
            <a:ext cx="4874646" cy="79530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2EC7A8-6408-FDE9-28A8-EB3FED34E47E}"/>
              </a:ext>
            </a:extLst>
          </p:cNvPr>
          <p:cNvSpPr txBox="1"/>
          <p:nvPr/>
        </p:nvSpPr>
        <p:spPr>
          <a:xfrm>
            <a:off x="7115033" y="2931069"/>
            <a:ext cx="478756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000" b="1" dirty="0">
                <a:solidFill>
                  <a:schemeClr val="tx2"/>
                </a:solidFill>
              </a:rPr>
              <a:t>Design and Usability: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chemeClr val="tx2"/>
                </a:solidFill>
              </a:rPr>
              <a:t>Update visuals and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chemeClr val="tx2"/>
                </a:solidFill>
              </a:rPr>
              <a:t>Improve user interface</a:t>
            </a:r>
          </a:p>
          <a:p>
            <a:endParaRPr lang="en-SG" sz="2000" b="1" dirty="0">
              <a:solidFill>
                <a:schemeClr val="tx2"/>
              </a:solidFill>
            </a:endParaRPr>
          </a:p>
          <a:p>
            <a:r>
              <a:rPr lang="en-SG" sz="2000" b="1" dirty="0">
                <a:solidFill>
                  <a:schemeClr val="tx2"/>
                </a:solidFill>
              </a:rPr>
              <a:t>User Experience: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chemeClr val="tx2"/>
                </a:solidFill>
              </a:rPr>
              <a:t>Simplify navigation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chemeClr val="tx2"/>
                </a:solidFill>
              </a:rPr>
              <a:t>Add interactive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chemeClr val="tx2"/>
                </a:solidFill>
              </a:rPr>
              <a:t>Enhance mobile responsiveness</a:t>
            </a:r>
          </a:p>
          <a:p>
            <a:endParaRPr lang="en-SG" sz="2000" dirty="0">
              <a:solidFill>
                <a:schemeClr val="tx2"/>
              </a:solidFill>
            </a:endParaRPr>
          </a:p>
          <a:p>
            <a:r>
              <a:rPr lang="en-SG" sz="2000" b="1" dirty="0">
                <a:solidFill>
                  <a:schemeClr val="tx2"/>
                </a:solidFill>
              </a:rPr>
              <a:t>Content Quality and Relevance: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chemeClr val="tx2"/>
                </a:solidFill>
              </a:rPr>
              <a:t>Expand content depth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chemeClr val="tx2"/>
                </a:solidFill>
              </a:rPr>
              <a:t>Improve relevance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142CD0-142E-A6D4-45C4-9102C3353335}"/>
              </a:ext>
            </a:extLst>
          </p:cNvPr>
          <p:cNvSpPr txBox="1"/>
          <p:nvPr/>
        </p:nvSpPr>
        <p:spPr>
          <a:xfrm>
            <a:off x="11610832" y="2935229"/>
            <a:ext cx="594664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000" b="1" dirty="0">
                <a:solidFill>
                  <a:schemeClr val="tx2"/>
                </a:solidFill>
              </a:rPr>
              <a:t>Content Strategy: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chemeClr val="tx2"/>
                </a:solidFill>
              </a:rPr>
              <a:t>Develop content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chemeClr val="tx2"/>
                </a:solidFill>
              </a:rPr>
              <a:t>Engage audience</a:t>
            </a:r>
          </a:p>
          <a:p>
            <a:endParaRPr lang="en-SG" sz="2000" dirty="0">
              <a:solidFill>
                <a:schemeClr val="tx2"/>
              </a:solidFill>
            </a:endParaRPr>
          </a:p>
          <a:p>
            <a:r>
              <a:rPr lang="en-SG" sz="2000" b="1" dirty="0">
                <a:solidFill>
                  <a:schemeClr val="tx2"/>
                </a:solidFill>
              </a:rPr>
              <a:t>Optimize content with relevant keywords</a:t>
            </a:r>
          </a:p>
          <a:p>
            <a:r>
              <a:rPr lang="en-SG" sz="2000" b="1" dirty="0">
                <a:solidFill>
                  <a:schemeClr val="tx2"/>
                </a:solidFill>
              </a:rPr>
              <a:t>Summary: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chemeClr val="tx2"/>
                </a:solidFill>
              </a:rPr>
              <a:t>Enhance website design, usability, and content strategy to improve online presence, user experience, and competitiveness in the HVAC market.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98DC21-CCE8-D93F-EC39-72C129012A82}"/>
              </a:ext>
            </a:extLst>
          </p:cNvPr>
          <p:cNvSpPr txBox="1"/>
          <p:nvPr/>
        </p:nvSpPr>
        <p:spPr>
          <a:xfrm>
            <a:off x="7086600" y="1943100"/>
            <a:ext cx="8147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400" b="1" dirty="0">
                <a:solidFill>
                  <a:schemeClr val="tx2"/>
                </a:solidFill>
              </a:rPr>
              <a:t>Areas of Improvement for Guan Lee Hoe Engineering Pte Ltd:</a:t>
            </a:r>
          </a:p>
        </p:txBody>
      </p:sp>
    </p:spTree>
    <p:extLst>
      <p:ext uri="{BB962C8B-B14F-4D97-AF65-F5344CB8AC3E}">
        <p14:creationId xmlns:p14="http://schemas.microsoft.com/office/powerpoint/2010/main" val="4122106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F1503063-743E-316F-48B9-80EF7DD837DE}"/>
              </a:ext>
            </a:extLst>
          </p:cNvPr>
          <p:cNvGrpSpPr/>
          <p:nvPr/>
        </p:nvGrpSpPr>
        <p:grpSpPr>
          <a:xfrm>
            <a:off x="7620000" y="9563100"/>
            <a:ext cx="10668000" cy="85510"/>
            <a:chOff x="0" y="0"/>
            <a:chExt cx="662281" cy="6857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3C5F5BB6-018D-752D-C285-86CFAF2120A1}"/>
                </a:ext>
              </a:extLst>
            </p:cNvPr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4BB1D1B6-FDC1-E945-1E2B-7AE9CC9E529E}"/>
                </a:ext>
              </a:extLst>
            </p:cNvPr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9BC6FC78-A767-66CB-5EE8-88AC2863D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011" y="1697889"/>
            <a:ext cx="6435040" cy="3748887"/>
          </a:xfrm>
          <a:prstGeom prst="rect">
            <a:avLst/>
          </a:prstGeom>
        </p:spPr>
      </p:pic>
      <p:sp>
        <p:nvSpPr>
          <p:cNvPr id="19" name="Google Shape;432;g2c3541f57ff_0_81">
            <a:extLst>
              <a:ext uri="{FF2B5EF4-FFF2-40B4-BE49-F238E27FC236}">
                <a16:creationId xmlns:a16="http://schemas.microsoft.com/office/drawing/2014/main" id="{A4925EFF-B21D-EC81-6A4D-54320E6CCF4B}"/>
              </a:ext>
            </a:extLst>
          </p:cNvPr>
          <p:cNvSpPr txBox="1"/>
          <p:nvPr/>
        </p:nvSpPr>
        <p:spPr>
          <a:xfrm>
            <a:off x="895592" y="1137112"/>
            <a:ext cx="198120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SG" sz="2000" b="1" dirty="0">
                <a:solidFill>
                  <a:schemeClr val="tx2"/>
                </a:solidFill>
                <a:latin typeface="Montserrat SemiBold"/>
                <a:sym typeface="Montserrat SemiBold"/>
              </a:rPr>
              <a:t>Natural Cool</a:t>
            </a:r>
            <a:endParaRPr sz="2000" b="0" i="0" u="none" strike="noStrike" cap="none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Picture 19" descr="A screenshot of a website&#10;&#10;Description automatically generated">
            <a:extLst>
              <a:ext uri="{FF2B5EF4-FFF2-40B4-BE49-F238E27FC236}">
                <a16:creationId xmlns:a16="http://schemas.microsoft.com/office/drawing/2014/main" id="{D9BEE713-878A-5A2F-7AAF-82AD233E7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136" y="1598380"/>
            <a:ext cx="6435040" cy="4384766"/>
          </a:xfrm>
          <a:prstGeom prst="rect">
            <a:avLst/>
          </a:prstGeom>
        </p:spPr>
      </p:pic>
      <p:sp>
        <p:nvSpPr>
          <p:cNvPr id="21" name="Google Shape;432;g2c3541f57ff_0_81">
            <a:extLst>
              <a:ext uri="{FF2B5EF4-FFF2-40B4-BE49-F238E27FC236}">
                <a16:creationId xmlns:a16="http://schemas.microsoft.com/office/drawing/2014/main" id="{D4E81CC7-CBEB-5F95-45EE-FAAA893222A3}"/>
              </a:ext>
            </a:extLst>
          </p:cNvPr>
          <p:cNvSpPr txBox="1"/>
          <p:nvPr/>
        </p:nvSpPr>
        <p:spPr>
          <a:xfrm>
            <a:off x="5164136" y="1149431"/>
            <a:ext cx="132588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SG" sz="2000" b="1" dirty="0">
                <a:solidFill>
                  <a:schemeClr val="tx2"/>
                </a:solidFill>
                <a:latin typeface="Montserrat SemiBold"/>
                <a:sym typeface="Montserrat SemiBold"/>
              </a:rPr>
              <a:t>Carrier</a:t>
            </a:r>
            <a:endParaRPr sz="2000" b="0" i="0" u="none" strike="noStrike" cap="none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Picture 21" descr="A screenshot of a website&#10;&#10;Description automatically generated">
            <a:extLst>
              <a:ext uri="{FF2B5EF4-FFF2-40B4-BE49-F238E27FC236}">
                <a16:creationId xmlns:a16="http://schemas.microsoft.com/office/drawing/2014/main" id="{2CF54925-E0A1-A44E-8A4D-6AE7355D9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1864" y="870269"/>
            <a:ext cx="4916625" cy="8176451"/>
          </a:xfrm>
          <a:prstGeom prst="rect">
            <a:avLst/>
          </a:prstGeom>
        </p:spPr>
      </p:pic>
      <p:sp>
        <p:nvSpPr>
          <p:cNvPr id="23" name="Google Shape;432;g2c3541f57ff_0_81">
            <a:extLst>
              <a:ext uri="{FF2B5EF4-FFF2-40B4-BE49-F238E27FC236}">
                <a16:creationId xmlns:a16="http://schemas.microsoft.com/office/drawing/2014/main" id="{C0E69A6E-819A-7500-18D4-DFD3C564257A}"/>
              </a:ext>
            </a:extLst>
          </p:cNvPr>
          <p:cNvSpPr txBox="1"/>
          <p:nvPr/>
        </p:nvSpPr>
        <p:spPr>
          <a:xfrm>
            <a:off x="11311864" y="399121"/>
            <a:ext cx="4390657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SG" sz="2000" b="1" i="0" u="none" strike="noStrike" cap="none" dirty="0">
                <a:solidFill>
                  <a:schemeClr val="tx2"/>
                </a:solidFill>
                <a:latin typeface="Montserrat SemiBold"/>
                <a:ea typeface="Arial"/>
                <a:cs typeface="Arial"/>
                <a:sym typeface="Montserrat SemiBold"/>
              </a:rPr>
              <a:t>GLH</a:t>
            </a:r>
            <a:endParaRPr sz="2000" b="0" i="0" u="none" strike="noStrike" cap="none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5FC4401-BC27-0F20-9B38-1B80C970E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268973"/>
              </p:ext>
            </p:extLst>
          </p:nvPr>
        </p:nvGraphicFramePr>
        <p:xfrm>
          <a:off x="859462" y="6462375"/>
          <a:ext cx="10204891" cy="2320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6960">
                  <a:extLst>
                    <a:ext uri="{9D8B030D-6E8A-4147-A177-3AD203B41FA5}">
                      <a16:colId xmlns:a16="http://schemas.microsoft.com/office/drawing/2014/main" val="2891145708"/>
                    </a:ext>
                  </a:extLst>
                </a:gridCol>
                <a:gridCol w="2156031">
                  <a:extLst>
                    <a:ext uri="{9D8B030D-6E8A-4147-A177-3AD203B41FA5}">
                      <a16:colId xmlns:a16="http://schemas.microsoft.com/office/drawing/2014/main" val="4081124741"/>
                    </a:ext>
                  </a:extLst>
                </a:gridCol>
                <a:gridCol w="2498911">
                  <a:extLst>
                    <a:ext uri="{9D8B030D-6E8A-4147-A177-3AD203B41FA5}">
                      <a16:colId xmlns:a16="http://schemas.microsoft.com/office/drawing/2014/main" val="2032223108"/>
                    </a:ext>
                  </a:extLst>
                </a:gridCol>
                <a:gridCol w="2832989">
                  <a:extLst>
                    <a:ext uri="{9D8B030D-6E8A-4147-A177-3AD203B41FA5}">
                      <a16:colId xmlns:a16="http://schemas.microsoft.com/office/drawing/2014/main" val="3749433872"/>
                    </a:ext>
                  </a:extLst>
                </a:gridCol>
              </a:tblGrid>
              <a:tr h="365464">
                <a:tc>
                  <a:txBody>
                    <a:bodyPr/>
                    <a:lstStyle/>
                    <a:p>
                      <a:r>
                        <a:rPr lang="en-SG" sz="1400" dirty="0"/>
                        <a:t>Metric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GLH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Carrier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Natural Cool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50375506"/>
                  </a:ext>
                </a:extLst>
              </a:tr>
              <a:tr h="444647">
                <a:tc>
                  <a:txBody>
                    <a:bodyPr/>
                    <a:lstStyle/>
                    <a:p>
                      <a:r>
                        <a:rPr lang="en-SG" sz="1400" dirty="0"/>
                        <a:t>Authority Score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20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83977046"/>
                  </a:ext>
                </a:extLst>
              </a:tr>
              <a:tr h="444647">
                <a:tc>
                  <a:txBody>
                    <a:bodyPr/>
                    <a:lstStyle/>
                    <a:p>
                      <a:r>
                        <a:rPr lang="en-SG" sz="1400" dirty="0"/>
                        <a:t>Organic Search Traffic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60 visits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4.9K visits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2.1K visits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77168426"/>
                  </a:ext>
                </a:extLst>
              </a:tr>
              <a:tr h="444647">
                <a:tc>
                  <a:txBody>
                    <a:bodyPr/>
                    <a:lstStyle/>
                    <a:p>
                      <a:r>
                        <a:rPr lang="en-SG" sz="1400" dirty="0"/>
                        <a:t>Backlinks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1 backlink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2.1M backlinks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602 backlinks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29056079"/>
                  </a:ext>
                </a:extLst>
              </a:tr>
              <a:tr h="621288">
                <a:tc>
                  <a:txBody>
                    <a:bodyPr/>
                    <a:lstStyle/>
                    <a:p>
                      <a:r>
                        <a:rPr lang="en-SG" sz="1400" dirty="0"/>
                        <a:t>Top keywords (position 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1 keyword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Multiple keywords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2 keywords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5308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4139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F1503063-743E-316F-48B9-80EF7DD837DE}"/>
              </a:ext>
            </a:extLst>
          </p:cNvPr>
          <p:cNvGrpSpPr/>
          <p:nvPr/>
        </p:nvGrpSpPr>
        <p:grpSpPr>
          <a:xfrm>
            <a:off x="7620000" y="9563100"/>
            <a:ext cx="10668000" cy="85510"/>
            <a:chOff x="0" y="0"/>
            <a:chExt cx="662281" cy="6857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3C5F5BB6-018D-752D-C285-86CFAF2120A1}"/>
                </a:ext>
              </a:extLst>
            </p:cNvPr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4BB1D1B6-FDC1-E945-1E2B-7AE9CC9E529E}"/>
                </a:ext>
              </a:extLst>
            </p:cNvPr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2EC307A-B4D7-4CE6-E790-F12813983464}"/>
              </a:ext>
            </a:extLst>
          </p:cNvPr>
          <p:cNvSpPr txBox="1"/>
          <p:nvPr/>
        </p:nvSpPr>
        <p:spPr>
          <a:xfrm>
            <a:off x="636486" y="2277621"/>
            <a:ext cx="9144000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000" b="1" dirty="0">
                <a:solidFill>
                  <a:srgbClr val="002060"/>
                </a:solidFill>
              </a:rPr>
              <a:t>Authority and Traffic: </a:t>
            </a:r>
          </a:p>
          <a:p>
            <a:r>
              <a:rPr lang="en-SG" sz="2000" dirty="0">
                <a:solidFill>
                  <a:srgbClr val="002060"/>
                </a:solidFill>
              </a:rPr>
              <a:t>Improve SEO strategies and acquire quality backlinks to increase website authority and organic traffic.</a:t>
            </a:r>
          </a:p>
          <a:p>
            <a:endParaRPr lang="en-SG" sz="2000" b="1" dirty="0">
              <a:solidFill>
                <a:srgbClr val="002060"/>
              </a:solidFill>
            </a:endParaRPr>
          </a:p>
          <a:p>
            <a:r>
              <a:rPr lang="en-SG" sz="2000" b="1" dirty="0">
                <a:solidFill>
                  <a:srgbClr val="002060"/>
                </a:solidFill>
              </a:rPr>
              <a:t>Keyword Strategy: </a:t>
            </a:r>
          </a:p>
          <a:p>
            <a:r>
              <a:rPr lang="en-SG" sz="2000" dirty="0">
                <a:solidFill>
                  <a:srgbClr val="002060"/>
                </a:solidFill>
              </a:rPr>
              <a:t>Optimize current keywords and target high-value, relevant terms to boost search engine rankings.</a:t>
            </a:r>
          </a:p>
          <a:p>
            <a:endParaRPr lang="en-SG" sz="2000" dirty="0">
              <a:solidFill>
                <a:srgbClr val="002060"/>
              </a:solidFill>
            </a:endParaRPr>
          </a:p>
          <a:p>
            <a:r>
              <a:rPr lang="en-SG" sz="2000" b="1" dirty="0">
                <a:solidFill>
                  <a:srgbClr val="002060"/>
                </a:solidFill>
              </a:rPr>
              <a:t>Backlink Strategy: </a:t>
            </a:r>
          </a:p>
          <a:p>
            <a:r>
              <a:rPr lang="en-SG" sz="2000" dirty="0">
                <a:solidFill>
                  <a:srgbClr val="002060"/>
                </a:solidFill>
              </a:rPr>
              <a:t>Engage in link-building campaigns, guest blogging, and partnerships to acquire more high-quality backlinks.</a:t>
            </a:r>
          </a:p>
          <a:p>
            <a:endParaRPr lang="en-SG" sz="2000" dirty="0">
              <a:solidFill>
                <a:srgbClr val="002060"/>
              </a:solidFill>
            </a:endParaRPr>
          </a:p>
          <a:p>
            <a:r>
              <a:rPr lang="en-SG" sz="2000" b="1" dirty="0">
                <a:solidFill>
                  <a:srgbClr val="002060"/>
                </a:solidFill>
              </a:rPr>
              <a:t>Content Optimization: </a:t>
            </a:r>
          </a:p>
          <a:p>
            <a:r>
              <a:rPr lang="en-SG" sz="2000" dirty="0">
                <a:solidFill>
                  <a:srgbClr val="002060"/>
                </a:solidFill>
              </a:rPr>
              <a:t>Enhance existing content with targeted keywords and create engaging, informative content to attract users and search engines.</a:t>
            </a:r>
          </a:p>
          <a:p>
            <a:endParaRPr lang="en-SG" sz="2000" dirty="0">
              <a:solidFill>
                <a:srgbClr val="002060"/>
              </a:solidFill>
            </a:endParaRPr>
          </a:p>
          <a:p>
            <a:r>
              <a:rPr lang="en-SG" sz="2000" b="1" dirty="0">
                <a:solidFill>
                  <a:srgbClr val="002060"/>
                </a:solidFill>
              </a:rPr>
              <a:t>Competitor Analysis: </a:t>
            </a:r>
          </a:p>
          <a:p>
            <a:r>
              <a:rPr lang="en-SG" sz="2000" dirty="0">
                <a:solidFill>
                  <a:srgbClr val="002060"/>
                </a:solidFill>
              </a:rPr>
              <a:t>Study competitors' SEO strategies and implement successful practices.</a:t>
            </a:r>
          </a:p>
          <a:p>
            <a:endParaRPr lang="en-SG" sz="2000" dirty="0">
              <a:solidFill>
                <a:srgbClr val="002060"/>
              </a:solidFill>
            </a:endParaRPr>
          </a:p>
          <a:p>
            <a:r>
              <a:rPr lang="en-SG" sz="2000" b="1" dirty="0">
                <a:solidFill>
                  <a:srgbClr val="002060"/>
                </a:solidFill>
              </a:rPr>
              <a:t>Local SEO: </a:t>
            </a:r>
          </a:p>
          <a:p>
            <a:r>
              <a:rPr lang="en-SG" sz="2000" dirty="0">
                <a:solidFill>
                  <a:srgbClr val="002060"/>
                </a:solidFill>
              </a:rPr>
              <a:t>Focus on local SEO techniques to capitalize on the Singapore market.</a:t>
            </a:r>
          </a:p>
        </p:txBody>
      </p:sp>
      <p:sp>
        <p:nvSpPr>
          <p:cNvPr id="4" name="Google Shape;432;g2c3541f57ff_0_81">
            <a:extLst>
              <a:ext uri="{FF2B5EF4-FFF2-40B4-BE49-F238E27FC236}">
                <a16:creationId xmlns:a16="http://schemas.microsoft.com/office/drawing/2014/main" id="{DD64473F-B0B5-203E-16E0-857BC4BCDDBB}"/>
              </a:ext>
            </a:extLst>
          </p:cNvPr>
          <p:cNvSpPr txBox="1"/>
          <p:nvPr/>
        </p:nvSpPr>
        <p:spPr>
          <a:xfrm>
            <a:off x="651271" y="1607174"/>
            <a:ext cx="549249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SG" sz="2000" b="1" dirty="0">
                <a:solidFill>
                  <a:srgbClr val="002060"/>
                </a:solidFill>
                <a:latin typeface="Montserrat SemiBold"/>
                <a:ea typeface="Arial"/>
                <a:cs typeface="Arial"/>
                <a:sym typeface="Montserrat SemiBold"/>
              </a:rPr>
              <a:t>Areas of improvements for GLH</a:t>
            </a:r>
            <a:endParaRPr sz="2000" b="0" i="0" u="none" strike="noStrike" cap="none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5D8B9D03-4066-1D31-8583-288E769C37AD}"/>
              </a:ext>
            </a:extLst>
          </p:cNvPr>
          <p:cNvGrpSpPr/>
          <p:nvPr/>
        </p:nvGrpSpPr>
        <p:grpSpPr>
          <a:xfrm>
            <a:off x="15621954" y="0"/>
            <a:ext cx="2688792" cy="10287000"/>
            <a:chOff x="0" y="0"/>
            <a:chExt cx="1680318" cy="2709333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6AF8231F-2629-485A-08AA-705AA914B68F}"/>
                </a:ext>
              </a:extLst>
            </p:cNvPr>
            <p:cNvSpPr/>
            <p:nvPr/>
          </p:nvSpPr>
          <p:spPr>
            <a:xfrm>
              <a:off x="0" y="0"/>
              <a:ext cx="1680318" cy="2709333"/>
            </a:xfrm>
            <a:custGeom>
              <a:avLst/>
              <a:gdLst/>
              <a:ahLst/>
              <a:cxnLst/>
              <a:rect l="l" t="t" r="r" b="b"/>
              <a:pathLst>
                <a:path w="1680318" h="2709333">
                  <a:moveTo>
                    <a:pt x="0" y="0"/>
                  </a:moveTo>
                  <a:lnTo>
                    <a:pt x="1680318" y="0"/>
                  </a:lnTo>
                  <a:lnTo>
                    <a:pt x="168031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533A7C48-C282-4E45-D6A0-EB7FB9669F41}"/>
                </a:ext>
              </a:extLst>
            </p:cNvPr>
            <p:cNvSpPr txBox="1"/>
            <p:nvPr/>
          </p:nvSpPr>
          <p:spPr>
            <a:xfrm>
              <a:off x="0" y="-47625"/>
              <a:ext cx="168031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88617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 dirty="0"/>
          </a:p>
        </p:txBody>
      </p:sp>
      <p:sp>
        <p:nvSpPr>
          <p:cNvPr id="9" name="TextBox 9"/>
          <p:cNvSpPr txBox="1"/>
          <p:nvPr/>
        </p:nvSpPr>
        <p:spPr>
          <a:xfrm>
            <a:off x="4876800" y="4068365"/>
            <a:ext cx="8534399" cy="2813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31"/>
              </a:lnSpc>
            </a:pPr>
            <a:r>
              <a:rPr lang="en-US" sz="5308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Social Media</a:t>
            </a:r>
          </a:p>
          <a:p>
            <a:pPr algn="ctr">
              <a:lnSpc>
                <a:spcPts val="7431"/>
              </a:lnSpc>
            </a:pPr>
            <a:r>
              <a:rPr lang="en-US" sz="5308" dirty="0" err="1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Linkedin,Facebook</a:t>
            </a:r>
            <a:r>
              <a:rPr lang="en-US" sz="5308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&amp; Instagram</a:t>
            </a:r>
          </a:p>
        </p:txBody>
      </p:sp>
      <p:grpSp>
        <p:nvGrpSpPr>
          <p:cNvPr id="28" name="Group 3">
            <a:extLst>
              <a:ext uri="{FF2B5EF4-FFF2-40B4-BE49-F238E27FC236}">
                <a16:creationId xmlns:a16="http://schemas.microsoft.com/office/drawing/2014/main" id="{8A51BF49-988A-1BA6-E9AB-7BE7130EFC2E}"/>
              </a:ext>
            </a:extLst>
          </p:cNvPr>
          <p:cNvGrpSpPr/>
          <p:nvPr/>
        </p:nvGrpSpPr>
        <p:grpSpPr>
          <a:xfrm>
            <a:off x="-257175" y="8560472"/>
            <a:ext cx="18802350" cy="2006600"/>
            <a:chOff x="0" y="0"/>
            <a:chExt cx="4952059" cy="528487"/>
          </a:xfrm>
        </p:grpSpPr>
        <p:sp>
          <p:nvSpPr>
            <p:cNvPr id="29" name="Freeform 4">
              <a:extLst>
                <a:ext uri="{FF2B5EF4-FFF2-40B4-BE49-F238E27FC236}">
                  <a16:creationId xmlns:a16="http://schemas.microsoft.com/office/drawing/2014/main" id="{6AC954CB-3462-4A02-6CEE-2C68618AB9F0}"/>
                </a:ext>
              </a:extLst>
            </p:cNvPr>
            <p:cNvSpPr/>
            <p:nvPr/>
          </p:nvSpPr>
          <p:spPr>
            <a:xfrm>
              <a:off x="0" y="0"/>
              <a:ext cx="4952059" cy="528487"/>
            </a:xfrm>
            <a:custGeom>
              <a:avLst/>
              <a:gdLst/>
              <a:ahLst/>
              <a:cxnLst/>
              <a:rect l="l" t="t" r="r" b="b"/>
              <a:pathLst>
                <a:path w="4952059" h="528487">
                  <a:moveTo>
                    <a:pt x="20999" y="0"/>
                  </a:moveTo>
                  <a:lnTo>
                    <a:pt x="4931060" y="0"/>
                  </a:lnTo>
                  <a:cubicBezTo>
                    <a:pt x="4936629" y="0"/>
                    <a:pt x="4941970" y="2212"/>
                    <a:pt x="4945909" y="6151"/>
                  </a:cubicBezTo>
                  <a:cubicBezTo>
                    <a:pt x="4949847" y="10089"/>
                    <a:pt x="4952059" y="15430"/>
                    <a:pt x="4952059" y="20999"/>
                  </a:cubicBezTo>
                  <a:lnTo>
                    <a:pt x="4952059" y="507488"/>
                  </a:lnTo>
                  <a:cubicBezTo>
                    <a:pt x="4952059" y="519086"/>
                    <a:pt x="4942658" y="528487"/>
                    <a:pt x="4931060" y="528487"/>
                  </a:cubicBezTo>
                  <a:lnTo>
                    <a:pt x="20999" y="528487"/>
                  </a:lnTo>
                  <a:cubicBezTo>
                    <a:pt x="15430" y="528487"/>
                    <a:pt x="10089" y="526275"/>
                    <a:pt x="6151" y="522337"/>
                  </a:cubicBezTo>
                  <a:cubicBezTo>
                    <a:pt x="2212" y="518399"/>
                    <a:pt x="0" y="513057"/>
                    <a:pt x="0" y="507488"/>
                  </a:cubicBezTo>
                  <a:lnTo>
                    <a:pt x="0" y="20999"/>
                  </a:lnTo>
                  <a:cubicBezTo>
                    <a:pt x="0" y="15430"/>
                    <a:pt x="2212" y="10089"/>
                    <a:pt x="6151" y="6151"/>
                  </a:cubicBezTo>
                  <a:cubicBezTo>
                    <a:pt x="10089" y="2212"/>
                    <a:pt x="15430" y="0"/>
                    <a:pt x="20999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30" name="TextBox 5">
              <a:extLst>
                <a:ext uri="{FF2B5EF4-FFF2-40B4-BE49-F238E27FC236}">
                  <a16:creationId xmlns:a16="http://schemas.microsoft.com/office/drawing/2014/main" id="{C6AECF89-CD93-7AF6-9362-DDF0844625D5}"/>
                </a:ext>
              </a:extLst>
            </p:cNvPr>
            <p:cNvSpPr txBox="1"/>
            <p:nvPr/>
          </p:nvSpPr>
          <p:spPr>
            <a:xfrm>
              <a:off x="0" y="-47625"/>
              <a:ext cx="4952059" cy="5761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">
            <a:extLst>
              <a:ext uri="{FF2B5EF4-FFF2-40B4-BE49-F238E27FC236}">
                <a16:creationId xmlns:a16="http://schemas.microsoft.com/office/drawing/2014/main" id="{CAF6D726-A52D-0356-EFF9-FEE7AAF56148}"/>
              </a:ext>
            </a:extLst>
          </p:cNvPr>
          <p:cNvGrpSpPr/>
          <p:nvPr/>
        </p:nvGrpSpPr>
        <p:grpSpPr>
          <a:xfrm>
            <a:off x="-257175" y="-253345"/>
            <a:ext cx="18802350" cy="2006600"/>
            <a:chOff x="0" y="0"/>
            <a:chExt cx="4952059" cy="528487"/>
          </a:xfrm>
        </p:grpSpPr>
        <p:sp>
          <p:nvSpPr>
            <p:cNvPr id="32" name="Freeform 4">
              <a:extLst>
                <a:ext uri="{FF2B5EF4-FFF2-40B4-BE49-F238E27FC236}">
                  <a16:creationId xmlns:a16="http://schemas.microsoft.com/office/drawing/2014/main" id="{21344B78-823F-DD2F-9607-E2EB7B740600}"/>
                </a:ext>
              </a:extLst>
            </p:cNvPr>
            <p:cNvSpPr/>
            <p:nvPr/>
          </p:nvSpPr>
          <p:spPr>
            <a:xfrm>
              <a:off x="0" y="0"/>
              <a:ext cx="4952059" cy="528487"/>
            </a:xfrm>
            <a:custGeom>
              <a:avLst/>
              <a:gdLst/>
              <a:ahLst/>
              <a:cxnLst/>
              <a:rect l="l" t="t" r="r" b="b"/>
              <a:pathLst>
                <a:path w="4952059" h="528487">
                  <a:moveTo>
                    <a:pt x="20999" y="0"/>
                  </a:moveTo>
                  <a:lnTo>
                    <a:pt x="4931060" y="0"/>
                  </a:lnTo>
                  <a:cubicBezTo>
                    <a:pt x="4936629" y="0"/>
                    <a:pt x="4941970" y="2212"/>
                    <a:pt x="4945909" y="6151"/>
                  </a:cubicBezTo>
                  <a:cubicBezTo>
                    <a:pt x="4949847" y="10089"/>
                    <a:pt x="4952059" y="15430"/>
                    <a:pt x="4952059" y="20999"/>
                  </a:cubicBezTo>
                  <a:lnTo>
                    <a:pt x="4952059" y="507488"/>
                  </a:lnTo>
                  <a:cubicBezTo>
                    <a:pt x="4952059" y="519086"/>
                    <a:pt x="4942658" y="528487"/>
                    <a:pt x="4931060" y="528487"/>
                  </a:cubicBezTo>
                  <a:lnTo>
                    <a:pt x="20999" y="528487"/>
                  </a:lnTo>
                  <a:cubicBezTo>
                    <a:pt x="15430" y="528487"/>
                    <a:pt x="10089" y="526275"/>
                    <a:pt x="6151" y="522337"/>
                  </a:cubicBezTo>
                  <a:cubicBezTo>
                    <a:pt x="2212" y="518399"/>
                    <a:pt x="0" y="513057"/>
                    <a:pt x="0" y="507488"/>
                  </a:cubicBezTo>
                  <a:lnTo>
                    <a:pt x="0" y="20999"/>
                  </a:lnTo>
                  <a:cubicBezTo>
                    <a:pt x="0" y="15430"/>
                    <a:pt x="2212" y="10089"/>
                    <a:pt x="6151" y="6151"/>
                  </a:cubicBezTo>
                  <a:cubicBezTo>
                    <a:pt x="10089" y="2212"/>
                    <a:pt x="15430" y="0"/>
                    <a:pt x="20999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33" name="TextBox 5">
              <a:extLst>
                <a:ext uri="{FF2B5EF4-FFF2-40B4-BE49-F238E27FC236}">
                  <a16:creationId xmlns:a16="http://schemas.microsoft.com/office/drawing/2014/main" id="{A00474AC-FA14-8708-61AF-5B7BB67CFD67}"/>
                </a:ext>
              </a:extLst>
            </p:cNvPr>
            <p:cNvSpPr txBox="1"/>
            <p:nvPr/>
          </p:nvSpPr>
          <p:spPr>
            <a:xfrm>
              <a:off x="0" y="-47625"/>
              <a:ext cx="4952059" cy="5761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7638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707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 dirty="0"/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F1503063-743E-316F-48B9-80EF7DD837DE}"/>
              </a:ext>
            </a:extLst>
          </p:cNvPr>
          <p:cNvGrpSpPr/>
          <p:nvPr/>
        </p:nvGrpSpPr>
        <p:grpSpPr>
          <a:xfrm>
            <a:off x="7589293" y="9907550"/>
            <a:ext cx="10668000" cy="85510"/>
            <a:chOff x="0" y="0"/>
            <a:chExt cx="662281" cy="6857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3C5F5BB6-018D-752D-C285-86CFAF2120A1}"/>
                </a:ext>
              </a:extLst>
            </p:cNvPr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4BB1D1B6-FDC1-E945-1E2B-7AE9CC9E529E}"/>
                </a:ext>
              </a:extLst>
            </p:cNvPr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" name="Google Shape;450;g2c3541f57ff_0_59">
            <a:extLst>
              <a:ext uri="{FF2B5EF4-FFF2-40B4-BE49-F238E27FC236}">
                <a16:creationId xmlns:a16="http://schemas.microsoft.com/office/drawing/2014/main" id="{45264E58-9BD6-7C13-94BE-47B3C155C8F9}"/>
              </a:ext>
            </a:extLst>
          </p:cNvPr>
          <p:cNvSpPr txBox="1"/>
          <p:nvPr/>
        </p:nvSpPr>
        <p:spPr>
          <a:xfrm>
            <a:off x="1657821" y="1372042"/>
            <a:ext cx="5368780" cy="360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SG" b="1" dirty="0">
                <a:solidFill>
                  <a:srgbClr val="002060"/>
                </a:solidFill>
                <a:latin typeface="Montserrat SemiBold"/>
                <a:ea typeface="Montserrat Medium"/>
                <a:cs typeface="Montserrat Medium"/>
                <a:sym typeface="Montserrat SemiBold"/>
              </a:rPr>
              <a:t>Carrier</a:t>
            </a:r>
            <a:endParaRPr sz="1800" b="0" u="none" strike="noStrike" cap="none" dirty="0">
              <a:solidFill>
                <a:srgbClr val="00206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F43D17-11E1-84EE-1A5F-269943665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206" y="6120520"/>
            <a:ext cx="5756045" cy="3023118"/>
          </a:xfrm>
          <a:prstGeom prst="rect">
            <a:avLst/>
          </a:prstGeom>
          <a:ln w="19050">
            <a:solidFill>
              <a:srgbClr val="004AAD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B23B06-2149-DC78-ADBB-C1DFCFC00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9165" y="1729000"/>
            <a:ext cx="4539540" cy="4647136"/>
          </a:xfrm>
          <a:prstGeom prst="rect">
            <a:avLst/>
          </a:prstGeom>
          <a:ln w="19050">
            <a:solidFill>
              <a:srgbClr val="004AAD"/>
            </a:solidFill>
          </a:ln>
        </p:spPr>
      </p:pic>
      <p:sp>
        <p:nvSpPr>
          <p:cNvPr id="10" name="TextBox 12">
            <a:extLst>
              <a:ext uri="{FF2B5EF4-FFF2-40B4-BE49-F238E27FC236}">
                <a16:creationId xmlns:a16="http://schemas.microsoft.com/office/drawing/2014/main" id="{DDC4D564-CEF1-E332-8D6E-619599E07643}"/>
              </a:ext>
            </a:extLst>
          </p:cNvPr>
          <p:cNvSpPr txBox="1"/>
          <p:nvPr/>
        </p:nvSpPr>
        <p:spPr>
          <a:xfrm>
            <a:off x="3810000" y="379450"/>
            <a:ext cx="7962900" cy="856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31"/>
              </a:lnSpc>
            </a:pPr>
            <a:r>
              <a:rPr lang="en-US" sz="4400" b="1" dirty="0">
                <a:solidFill>
                  <a:srgbClr val="004AA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eague Spartan"/>
              </a:rPr>
              <a:t>Competitors </a:t>
            </a:r>
            <a:r>
              <a:rPr lang="en-US" sz="4400" b="1" dirty="0" err="1">
                <a:solidFill>
                  <a:srgbClr val="004AA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eague Spartan"/>
              </a:rPr>
              <a:t>Linkedin</a:t>
            </a:r>
            <a:endParaRPr lang="en-US" sz="4400" b="1" dirty="0">
              <a:solidFill>
                <a:srgbClr val="004AA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eague Spartan"/>
            </a:endParaRPr>
          </a:p>
        </p:txBody>
      </p:sp>
      <p:sp>
        <p:nvSpPr>
          <p:cNvPr id="14" name="Google Shape;450;g2c3541f57ff_0_59">
            <a:extLst>
              <a:ext uri="{FF2B5EF4-FFF2-40B4-BE49-F238E27FC236}">
                <a16:creationId xmlns:a16="http://schemas.microsoft.com/office/drawing/2014/main" id="{117987D0-F7C4-91D2-18B4-DB39A4EBB558}"/>
              </a:ext>
            </a:extLst>
          </p:cNvPr>
          <p:cNvSpPr txBox="1"/>
          <p:nvPr/>
        </p:nvSpPr>
        <p:spPr>
          <a:xfrm>
            <a:off x="9498466" y="2247900"/>
            <a:ext cx="4548868" cy="58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2800" b="1" dirty="0">
                <a:solidFill>
                  <a:srgbClr val="002060"/>
                </a:solidFill>
                <a:effectLst/>
                <a:ea typeface="Arial" panose="020B0604020202020204" pitchFamily="34" charset="0"/>
              </a:rPr>
              <a:t>Facebook Followers: </a:t>
            </a:r>
            <a:r>
              <a:rPr lang="en-SG" sz="2800" dirty="0">
                <a:solidFill>
                  <a:srgbClr val="002060"/>
                </a:solidFill>
                <a:effectLst/>
                <a:ea typeface="Arial" panose="020B0604020202020204" pitchFamily="34" charset="0"/>
              </a:rPr>
              <a:t>2000 users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2800" b="1" dirty="0">
                <a:solidFill>
                  <a:srgbClr val="002060"/>
                </a:solidFill>
                <a:effectLst/>
                <a:ea typeface="Arial" panose="020B0604020202020204" pitchFamily="34" charset="0"/>
              </a:rPr>
              <a:t>Average likes per post: </a:t>
            </a:r>
            <a:r>
              <a:rPr lang="en-SG" sz="2800" dirty="0">
                <a:solidFill>
                  <a:srgbClr val="002060"/>
                </a:solidFill>
                <a:effectLst/>
                <a:ea typeface="Arial" panose="020B0604020202020204" pitchFamily="34" charset="0"/>
              </a:rPr>
              <a:t>53 likes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2800" b="1" dirty="0">
                <a:solidFill>
                  <a:srgbClr val="002060"/>
                </a:solidFill>
                <a:ea typeface="Calibri" panose="020F0502020204030204" pitchFamily="34" charset="0"/>
              </a:rPr>
              <a:t>Shares/ Repost: </a:t>
            </a:r>
            <a:r>
              <a:rPr lang="en-SG" sz="2800" dirty="0">
                <a:solidFill>
                  <a:srgbClr val="002060"/>
                </a:solidFill>
                <a:ea typeface="Calibri" panose="020F0502020204030204" pitchFamily="34" charset="0"/>
              </a:rPr>
              <a:t>31</a:t>
            </a:r>
            <a:endParaRPr lang="en-SG" sz="2800" dirty="0">
              <a:solidFill>
                <a:srgbClr val="002060"/>
              </a:solidFill>
              <a:effectLst/>
              <a:ea typeface="Calibri" panose="020F0502020204030204" pitchFamily="34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2800" dirty="0">
                <a:solidFill>
                  <a:srgbClr val="002060"/>
                </a:solidFill>
                <a:effectLst/>
                <a:ea typeface="Arial" panose="020B0604020202020204" pitchFamily="34" charset="0"/>
              </a:rPr>
              <a:t> </a:t>
            </a:r>
            <a:endParaRPr lang="en-SG" sz="2800" dirty="0">
              <a:solidFill>
                <a:srgbClr val="002060"/>
              </a:solidFill>
              <a:effectLst/>
              <a:ea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2800" b="1" dirty="0">
                <a:solidFill>
                  <a:srgbClr val="002060"/>
                </a:solidFill>
                <a:effectLst/>
                <a:ea typeface="Arial" panose="020B0604020202020204" pitchFamily="34" charset="0"/>
              </a:rPr>
              <a:t>Types of content with high engagement:</a:t>
            </a:r>
            <a:endParaRPr lang="en-SG" sz="2800" dirty="0">
              <a:solidFill>
                <a:srgbClr val="002060"/>
              </a:solidFill>
              <a:effectLst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SG" sz="2800" dirty="0">
                <a:solidFill>
                  <a:srgbClr val="002060"/>
                </a:solidFill>
                <a:ea typeface="Calibri" panose="020F0502020204030204" pitchFamily="34" charset="0"/>
              </a:rPr>
              <a:t>Visual images</a:t>
            </a:r>
            <a:endParaRPr lang="en-SG" sz="2800" dirty="0">
              <a:solidFill>
                <a:srgbClr val="002060"/>
              </a:solidFill>
              <a:effectLst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SG" sz="2800" dirty="0">
                <a:solidFill>
                  <a:srgbClr val="002060"/>
                </a:solidFill>
                <a:ea typeface="Calibri" panose="020F0502020204030204" pitchFamily="34" charset="0"/>
              </a:rPr>
              <a:t>Infographics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SG" sz="2800" dirty="0">
                <a:solidFill>
                  <a:srgbClr val="002060"/>
                </a:solidFill>
                <a:effectLst/>
                <a:ea typeface="Calibri" panose="020F0502020204030204" pitchFamily="34" charset="0"/>
              </a:rPr>
              <a:t>Videos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SG" sz="2800" dirty="0">
              <a:solidFill>
                <a:srgbClr val="002060"/>
              </a:solidFill>
              <a:effectLst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SG" sz="2800" dirty="0">
              <a:solidFill>
                <a:srgbClr val="002060"/>
              </a:solidFill>
              <a:effectLst/>
              <a:ea typeface="Calibri" panose="020F050202020403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800" b="0" i="1" u="none" strike="noStrike" cap="none" dirty="0">
              <a:solidFill>
                <a:srgbClr val="00206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227346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707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 dirty="0"/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F1503063-743E-316F-48B9-80EF7DD837DE}"/>
              </a:ext>
            </a:extLst>
          </p:cNvPr>
          <p:cNvGrpSpPr/>
          <p:nvPr/>
        </p:nvGrpSpPr>
        <p:grpSpPr>
          <a:xfrm>
            <a:off x="7589293" y="9907550"/>
            <a:ext cx="10668000" cy="85510"/>
            <a:chOff x="0" y="0"/>
            <a:chExt cx="662281" cy="6857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3C5F5BB6-018D-752D-C285-86CFAF2120A1}"/>
                </a:ext>
              </a:extLst>
            </p:cNvPr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4BB1D1B6-FDC1-E945-1E2B-7AE9CC9E529E}"/>
                </a:ext>
              </a:extLst>
            </p:cNvPr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2">
            <a:extLst>
              <a:ext uri="{FF2B5EF4-FFF2-40B4-BE49-F238E27FC236}">
                <a16:creationId xmlns:a16="http://schemas.microsoft.com/office/drawing/2014/main" id="{DDC4D564-CEF1-E332-8D6E-619599E07643}"/>
              </a:ext>
            </a:extLst>
          </p:cNvPr>
          <p:cNvSpPr txBox="1"/>
          <p:nvPr/>
        </p:nvSpPr>
        <p:spPr>
          <a:xfrm>
            <a:off x="3810000" y="379450"/>
            <a:ext cx="7962900" cy="856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31"/>
              </a:lnSpc>
            </a:pPr>
            <a:r>
              <a:rPr lang="en-US" sz="4400" b="1" dirty="0">
                <a:solidFill>
                  <a:srgbClr val="004AA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eague Spartan"/>
              </a:rPr>
              <a:t>Competitors </a:t>
            </a:r>
            <a:r>
              <a:rPr lang="en-US" sz="4400" b="1" dirty="0" err="1">
                <a:solidFill>
                  <a:srgbClr val="004AA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eague Spartan"/>
              </a:rPr>
              <a:t>Linkedin</a:t>
            </a:r>
            <a:endParaRPr lang="en-US" sz="4400" b="1" dirty="0">
              <a:solidFill>
                <a:srgbClr val="004AA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eague Spartan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7A5EBC-43F3-6FDB-E4ED-B063633BB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322" y="2101387"/>
            <a:ext cx="5540104" cy="3282883"/>
          </a:xfrm>
          <a:prstGeom prst="rect">
            <a:avLst/>
          </a:prstGeom>
          <a:ln w="19050">
            <a:solidFill>
              <a:srgbClr val="004AAD"/>
            </a:solidFill>
          </a:ln>
        </p:spPr>
      </p:pic>
      <p:sp>
        <p:nvSpPr>
          <p:cNvPr id="13" name="Google Shape;450;g2c3541f57ff_0_59">
            <a:extLst>
              <a:ext uri="{FF2B5EF4-FFF2-40B4-BE49-F238E27FC236}">
                <a16:creationId xmlns:a16="http://schemas.microsoft.com/office/drawing/2014/main" id="{CE219605-E71A-015E-9480-CFD812FBF4EC}"/>
              </a:ext>
            </a:extLst>
          </p:cNvPr>
          <p:cNvSpPr txBox="1"/>
          <p:nvPr/>
        </p:nvSpPr>
        <p:spPr>
          <a:xfrm>
            <a:off x="1143000" y="1675771"/>
            <a:ext cx="3332090" cy="37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SG" sz="1800" b="1" u="none" strike="noStrike" cap="none" dirty="0">
                <a:solidFill>
                  <a:srgbClr val="002060"/>
                </a:solidFill>
                <a:latin typeface="Montserrat SemiBold"/>
                <a:ea typeface="Montserrat Medium"/>
                <a:cs typeface="Montserrat Medium"/>
                <a:sym typeface="Montserrat SemiBold"/>
              </a:rPr>
              <a:t>Natural Cool</a:t>
            </a:r>
            <a:endParaRPr sz="1800" b="0" u="none" strike="noStrike" cap="none" dirty="0">
              <a:solidFill>
                <a:srgbClr val="00206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" name="Google Shape;450;g2c3541f57ff_0_59">
            <a:extLst>
              <a:ext uri="{FF2B5EF4-FFF2-40B4-BE49-F238E27FC236}">
                <a16:creationId xmlns:a16="http://schemas.microsoft.com/office/drawing/2014/main" id="{3A611DC4-3351-D026-A910-CB08E4A2DC57}"/>
              </a:ext>
            </a:extLst>
          </p:cNvPr>
          <p:cNvSpPr txBox="1"/>
          <p:nvPr/>
        </p:nvSpPr>
        <p:spPr>
          <a:xfrm>
            <a:off x="7978165" y="1673384"/>
            <a:ext cx="4475716" cy="4968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2800" b="1" dirty="0">
                <a:solidFill>
                  <a:srgbClr val="002060"/>
                </a:solidFill>
                <a:effectLst/>
                <a:ea typeface="Arial" panose="020B0604020202020204" pitchFamily="34" charset="0"/>
              </a:rPr>
              <a:t>Facebook Followers: </a:t>
            </a:r>
            <a:r>
              <a:rPr lang="en-SG" sz="2800" dirty="0">
                <a:solidFill>
                  <a:srgbClr val="002060"/>
                </a:solidFill>
                <a:effectLst/>
                <a:ea typeface="Arial" panose="020B0604020202020204" pitchFamily="34" charset="0"/>
              </a:rPr>
              <a:t>128 users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2800" b="1" dirty="0">
                <a:solidFill>
                  <a:srgbClr val="002060"/>
                </a:solidFill>
                <a:effectLst/>
                <a:ea typeface="Arial" panose="020B0604020202020204" pitchFamily="34" charset="0"/>
              </a:rPr>
              <a:t>Average likes per post: </a:t>
            </a:r>
            <a:r>
              <a:rPr lang="en-SG" sz="2800" dirty="0">
                <a:solidFill>
                  <a:srgbClr val="002060"/>
                </a:solidFill>
                <a:ea typeface="Arial" panose="020B0604020202020204" pitchFamily="34" charset="0"/>
              </a:rPr>
              <a:t>1</a:t>
            </a:r>
            <a:endParaRPr lang="en-SG" sz="2800" dirty="0">
              <a:solidFill>
                <a:srgbClr val="002060"/>
              </a:solidFill>
              <a:effectLst/>
              <a:ea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2800" b="1" dirty="0">
                <a:solidFill>
                  <a:srgbClr val="002060"/>
                </a:solidFill>
                <a:ea typeface="Calibri" panose="020F0502020204030204" pitchFamily="34" charset="0"/>
              </a:rPr>
              <a:t>Shares/ Repost: </a:t>
            </a:r>
            <a:r>
              <a:rPr lang="en-SG" sz="2800" dirty="0">
                <a:solidFill>
                  <a:srgbClr val="002060"/>
                </a:solidFill>
                <a:ea typeface="Calibri" panose="020F0502020204030204" pitchFamily="34" charset="0"/>
              </a:rPr>
              <a:t>6</a:t>
            </a:r>
            <a:endParaRPr lang="en-SG" sz="2800" dirty="0">
              <a:solidFill>
                <a:srgbClr val="002060"/>
              </a:solidFill>
              <a:effectLst/>
              <a:ea typeface="Calibri" panose="020F0502020204030204" pitchFamily="34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2800" dirty="0">
                <a:solidFill>
                  <a:srgbClr val="002060"/>
                </a:solidFill>
                <a:effectLst/>
                <a:ea typeface="Arial" panose="020B0604020202020204" pitchFamily="34" charset="0"/>
              </a:rPr>
              <a:t> </a:t>
            </a:r>
            <a:endParaRPr lang="en-SG" sz="2800" dirty="0">
              <a:solidFill>
                <a:srgbClr val="002060"/>
              </a:solidFill>
              <a:effectLst/>
              <a:ea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2800" b="1" dirty="0">
                <a:solidFill>
                  <a:srgbClr val="002060"/>
                </a:solidFill>
                <a:effectLst/>
                <a:ea typeface="Arial" panose="020B0604020202020204" pitchFamily="34" charset="0"/>
              </a:rPr>
              <a:t>Types of content with high engagement:</a:t>
            </a:r>
            <a:endParaRPr lang="en-SG" sz="2800" dirty="0">
              <a:solidFill>
                <a:srgbClr val="002060"/>
              </a:solidFill>
              <a:effectLst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SG" sz="2800" dirty="0">
                <a:solidFill>
                  <a:srgbClr val="002060"/>
                </a:solidFill>
                <a:ea typeface="Calibri" panose="020F0502020204030204" pitchFamily="34" charset="0"/>
              </a:rPr>
              <a:t>Images</a:t>
            </a:r>
            <a:endParaRPr lang="en-SG" sz="2800" dirty="0">
              <a:solidFill>
                <a:srgbClr val="002060"/>
              </a:solidFill>
              <a:effectLst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SG" sz="2800" dirty="0">
                <a:solidFill>
                  <a:srgbClr val="002060"/>
                </a:solidFill>
                <a:ea typeface="Calibri" panose="020F0502020204030204" pitchFamily="34" charset="0"/>
              </a:rPr>
              <a:t>Infographics</a:t>
            </a:r>
            <a:endParaRPr lang="en-SG" sz="2800" dirty="0">
              <a:solidFill>
                <a:srgbClr val="002060"/>
              </a:solidFill>
              <a:effectLst/>
              <a:ea typeface="Calibri" panose="020F050202020403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800" b="0" i="1" u="none" strike="noStrike" cap="none" dirty="0">
              <a:solidFill>
                <a:srgbClr val="00206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" name="Google Shape;450;g2c3541f57ff_0_59">
            <a:extLst>
              <a:ext uri="{FF2B5EF4-FFF2-40B4-BE49-F238E27FC236}">
                <a16:creationId xmlns:a16="http://schemas.microsoft.com/office/drawing/2014/main" id="{43ABDF69-5C41-62DF-32F4-8BA796502154}"/>
              </a:ext>
            </a:extLst>
          </p:cNvPr>
          <p:cNvSpPr txBox="1"/>
          <p:nvPr/>
        </p:nvSpPr>
        <p:spPr>
          <a:xfrm>
            <a:off x="12783390" y="1673384"/>
            <a:ext cx="3778893" cy="393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2800" b="1" dirty="0">
                <a:solidFill>
                  <a:srgbClr val="002060"/>
                </a:solidFill>
                <a:effectLst/>
                <a:ea typeface="Arial" panose="020B0604020202020204" pitchFamily="34" charset="0"/>
              </a:rPr>
              <a:t>Post formats:</a:t>
            </a:r>
            <a:endParaRPr lang="en-SG" sz="2800" dirty="0">
              <a:solidFill>
                <a:srgbClr val="002060"/>
              </a:solidFill>
              <a:effectLst/>
              <a:ea typeface="Calibri" panose="020F0502020204030204" pitchFamily="34" charset="0"/>
            </a:endParaRPr>
          </a:p>
          <a:p>
            <a:pPr marL="457200" indent="-4572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SG" sz="2800" dirty="0">
                <a:solidFill>
                  <a:srgbClr val="002060"/>
                </a:solidFill>
                <a:effectLst/>
                <a:ea typeface="Arial" panose="020B0604020202020204" pitchFamily="34" charset="0"/>
              </a:rPr>
              <a:t>Single images receive the most likes</a:t>
            </a:r>
            <a:endParaRPr lang="en-SG" sz="2800" dirty="0">
              <a:solidFill>
                <a:srgbClr val="002060"/>
              </a:solidFill>
              <a:effectLst/>
              <a:ea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2800" dirty="0">
                <a:solidFill>
                  <a:srgbClr val="002060"/>
                </a:solidFill>
                <a:effectLst/>
                <a:ea typeface="Arial" panose="020B0604020202020204" pitchFamily="34" charset="0"/>
              </a:rPr>
              <a:t> </a:t>
            </a:r>
            <a:endParaRPr lang="en-SG" sz="2800" dirty="0">
              <a:solidFill>
                <a:srgbClr val="002060"/>
              </a:solidFill>
              <a:effectLst/>
              <a:ea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2800" b="1" dirty="0">
                <a:solidFill>
                  <a:srgbClr val="002060"/>
                </a:solidFill>
                <a:effectLst/>
                <a:ea typeface="Arial" panose="020B0604020202020204" pitchFamily="34" charset="0"/>
              </a:rPr>
              <a:t>Strengths:</a:t>
            </a:r>
            <a:endParaRPr lang="en-SG" sz="2800" dirty="0">
              <a:solidFill>
                <a:srgbClr val="002060"/>
              </a:solidFill>
              <a:effectLst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SG" sz="2800" dirty="0">
                <a:solidFill>
                  <a:srgbClr val="002060"/>
                </a:solidFill>
                <a:ea typeface="Calibri" panose="020F0502020204030204" pitchFamily="34" charset="0"/>
              </a:rPr>
              <a:t>Consistent presence in Social Media</a:t>
            </a:r>
            <a:endParaRPr lang="en-SG" sz="2800" dirty="0">
              <a:solidFill>
                <a:srgbClr val="002060"/>
              </a:solidFill>
              <a:effectLst/>
              <a:ea typeface="Calibri" panose="020F050202020403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SG" sz="2800" dirty="0">
              <a:solidFill>
                <a:srgbClr val="002060"/>
              </a:solidFill>
              <a:effectLst/>
              <a:ea typeface="Calibri" panose="020F050202020403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800" b="0" i="1" u="none" strike="noStrike" cap="none" dirty="0">
              <a:solidFill>
                <a:srgbClr val="00206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AA0747-8C58-B3B9-87D0-63A7DB687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778" y="4059277"/>
            <a:ext cx="4459515" cy="5351657"/>
          </a:xfrm>
          <a:prstGeom prst="rect">
            <a:avLst/>
          </a:prstGeom>
          <a:ln w="19050">
            <a:solidFill>
              <a:srgbClr val="004AAD"/>
            </a:solidFill>
          </a:ln>
        </p:spPr>
      </p:pic>
    </p:spTree>
    <p:extLst>
      <p:ext uri="{BB962C8B-B14F-4D97-AF65-F5344CB8AC3E}">
        <p14:creationId xmlns:p14="http://schemas.microsoft.com/office/powerpoint/2010/main" val="1861798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F1503063-743E-316F-48B9-80EF7DD837DE}"/>
              </a:ext>
            </a:extLst>
          </p:cNvPr>
          <p:cNvGrpSpPr/>
          <p:nvPr/>
        </p:nvGrpSpPr>
        <p:grpSpPr>
          <a:xfrm>
            <a:off x="7620000" y="9563100"/>
            <a:ext cx="10668000" cy="85510"/>
            <a:chOff x="0" y="0"/>
            <a:chExt cx="662281" cy="6857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3C5F5BB6-018D-752D-C285-86CFAF2120A1}"/>
                </a:ext>
              </a:extLst>
            </p:cNvPr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4BB1D1B6-FDC1-E945-1E2B-7AE9CC9E529E}"/>
                </a:ext>
              </a:extLst>
            </p:cNvPr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" name="TextBox 12">
            <a:extLst>
              <a:ext uri="{FF2B5EF4-FFF2-40B4-BE49-F238E27FC236}">
                <a16:creationId xmlns:a16="http://schemas.microsoft.com/office/drawing/2014/main" id="{DE80114B-00AD-15A0-E177-D0905EF6D1A0}"/>
              </a:ext>
            </a:extLst>
          </p:cNvPr>
          <p:cNvSpPr txBox="1"/>
          <p:nvPr/>
        </p:nvSpPr>
        <p:spPr>
          <a:xfrm>
            <a:off x="3810000" y="379450"/>
            <a:ext cx="7962900" cy="856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31"/>
              </a:lnSpc>
            </a:pPr>
            <a:r>
              <a:rPr lang="en-US" sz="4400" b="1" dirty="0">
                <a:solidFill>
                  <a:srgbClr val="004AA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eague Spartan"/>
              </a:rPr>
              <a:t>Competitors Facebook</a:t>
            </a:r>
          </a:p>
        </p:txBody>
      </p:sp>
      <p:sp>
        <p:nvSpPr>
          <p:cNvPr id="4" name="Google Shape;450;g2c3541f57ff_0_59">
            <a:extLst>
              <a:ext uri="{FF2B5EF4-FFF2-40B4-BE49-F238E27FC236}">
                <a16:creationId xmlns:a16="http://schemas.microsoft.com/office/drawing/2014/main" id="{1281D24A-37CA-FC99-BD3E-275AC9FD3495}"/>
              </a:ext>
            </a:extLst>
          </p:cNvPr>
          <p:cNvSpPr txBox="1"/>
          <p:nvPr/>
        </p:nvSpPr>
        <p:spPr>
          <a:xfrm>
            <a:off x="1545984" y="1718826"/>
            <a:ext cx="4475716" cy="3767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2600" b="1" dirty="0">
                <a:solidFill>
                  <a:srgbClr val="002060"/>
                </a:solidFill>
                <a:effectLst/>
                <a:ea typeface="Lato" panose="020F0502020204030203" pitchFamily="34" charset="0"/>
              </a:rPr>
              <a:t>Facebook Followers: </a:t>
            </a:r>
            <a:r>
              <a:rPr lang="en-SG" sz="2600" dirty="0">
                <a:solidFill>
                  <a:srgbClr val="002060"/>
                </a:solidFill>
                <a:effectLst/>
                <a:ea typeface="Lato" panose="020F0502020204030203" pitchFamily="34" charset="0"/>
              </a:rPr>
              <a:t>43 users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2600" b="1" dirty="0">
                <a:solidFill>
                  <a:srgbClr val="002060"/>
                </a:solidFill>
                <a:ea typeface="Calibri" panose="020F0502020204030204" pitchFamily="34" charset="0"/>
              </a:rPr>
              <a:t>Likes: </a:t>
            </a:r>
            <a:r>
              <a:rPr lang="en-SG" sz="2600" dirty="0">
                <a:solidFill>
                  <a:srgbClr val="002060"/>
                </a:solidFill>
                <a:ea typeface="Calibri" panose="020F0502020204030204" pitchFamily="34" charset="0"/>
              </a:rPr>
              <a:t>38 likes</a:t>
            </a:r>
            <a:r>
              <a:rPr lang="en-SG" sz="2600" dirty="0">
                <a:solidFill>
                  <a:srgbClr val="002060"/>
                </a:solidFill>
                <a:effectLst/>
                <a:ea typeface="Lato" panose="020F0502020204030203" pitchFamily="34" charset="0"/>
              </a:rPr>
              <a:t> </a:t>
            </a:r>
            <a:endParaRPr lang="en-SG" sz="2600" dirty="0">
              <a:solidFill>
                <a:srgbClr val="002060"/>
              </a:solidFill>
              <a:effectLst/>
              <a:ea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2600" b="1" dirty="0">
                <a:solidFill>
                  <a:srgbClr val="002060"/>
                </a:solidFill>
                <a:effectLst/>
                <a:ea typeface="Lato" panose="020F0502020204030203" pitchFamily="34" charset="0"/>
              </a:rPr>
              <a:t>Average likes per post: 0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2600" dirty="0">
                <a:solidFill>
                  <a:srgbClr val="002060"/>
                </a:solidFill>
                <a:effectLst/>
                <a:ea typeface="Lato" panose="020F0502020204030203" pitchFamily="34" charset="0"/>
              </a:rPr>
              <a:t> </a:t>
            </a:r>
            <a:endParaRPr lang="en-SG" sz="2600" dirty="0">
              <a:solidFill>
                <a:srgbClr val="002060"/>
              </a:solidFill>
              <a:effectLst/>
              <a:ea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2600" b="1" dirty="0">
                <a:solidFill>
                  <a:srgbClr val="002060"/>
                </a:solidFill>
                <a:effectLst/>
                <a:ea typeface="Lato" panose="020F0502020204030203" pitchFamily="34" charset="0"/>
              </a:rPr>
              <a:t>Types of content with high engagement:</a:t>
            </a:r>
            <a:endParaRPr lang="en-SG" sz="2600" dirty="0">
              <a:solidFill>
                <a:srgbClr val="002060"/>
              </a:solidFill>
              <a:effectLst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SG" sz="2600" dirty="0">
                <a:solidFill>
                  <a:srgbClr val="002060"/>
                </a:solidFill>
                <a:effectLst/>
                <a:ea typeface="Calibri" panose="020F0502020204030204" pitchFamily="34" charset="0"/>
              </a:rPr>
              <a:t>None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SG" sz="2600" dirty="0">
              <a:solidFill>
                <a:srgbClr val="002060"/>
              </a:solidFill>
              <a:effectLst/>
              <a:ea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2600" b="1" dirty="0">
                <a:solidFill>
                  <a:srgbClr val="002060"/>
                </a:solidFill>
                <a:effectLst/>
                <a:ea typeface="Lato" panose="020F0502020204030203" pitchFamily="34" charset="0"/>
              </a:rPr>
              <a:t>Engagement strategies:</a:t>
            </a:r>
            <a:endParaRPr lang="en-SG" sz="2600" dirty="0">
              <a:solidFill>
                <a:srgbClr val="002060"/>
              </a:solidFill>
              <a:effectLst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SG" sz="2600" dirty="0">
                <a:solidFill>
                  <a:srgbClr val="002060"/>
                </a:solidFill>
                <a:ea typeface="Lato" panose="020F0502020204030203" pitchFamily="34" charset="0"/>
              </a:rPr>
              <a:t>None</a:t>
            </a:r>
            <a:endParaRPr lang="en-SG" sz="2600" dirty="0">
              <a:solidFill>
                <a:srgbClr val="002060"/>
              </a:solidFill>
              <a:effectLst/>
              <a:ea typeface="Calibri" panose="020F050202020403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600" b="0" i="1" u="none" strike="noStrike" cap="none" dirty="0">
              <a:solidFill>
                <a:srgbClr val="002060"/>
              </a:solidFill>
              <a:latin typeface="Montserrat Medium"/>
              <a:ea typeface="Lato" panose="020F0502020204030203" pitchFamily="34" charset="0"/>
              <a:cs typeface="Lato" panose="020F0502020204030203" pitchFamily="34" charset="0"/>
              <a:sym typeface="Montserrat Medium"/>
            </a:endParaRPr>
          </a:p>
        </p:txBody>
      </p:sp>
      <p:sp>
        <p:nvSpPr>
          <p:cNvPr id="8" name="Google Shape;450;g2c3541f57ff_0_59">
            <a:extLst>
              <a:ext uri="{FF2B5EF4-FFF2-40B4-BE49-F238E27FC236}">
                <a16:creationId xmlns:a16="http://schemas.microsoft.com/office/drawing/2014/main" id="{B587B660-BF36-CF04-307F-A7CE3CB24752}"/>
              </a:ext>
            </a:extLst>
          </p:cNvPr>
          <p:cNvSpPr txBox="1"/>
          <p:nvPr/>
        </p:nvSpPr>
        <p:spPr>
          <a:xfrm>
            <a:off x="1545984" y="7131725"/>
            <a:ext cx="3605830" cy="275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2600" b="1" dirty="0">
                <a:solidFill>
                  <a:srgbClr val="002060"/>
                </a:solidFill>
                <a:effectLst/>
                <a:ea typeface="Lato" panose="020F0502020204030203" pitchFamily="34" charset="0"/>
              </a:rPr>
              <a:t>Post formats:</a:t>
            </a:r>
            <a:endParaRPr lang="en-SG" sz="2600" dirty="0">
              <a:solidFill>
                <a:srgbClr val="002060"/>
              </a:solidFill>
              <a:effectLst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SG" sz="2600" dirty="0">
                <a:solidFill>
                  <a:srgbClr val="002060"/>
                </a:solidFill>
                <a:ea typeface="Lato" panose="020F0502020204030203" pitchFamily="34" charset="0"/>
              </a:rPr>
              <a:t>None</a:t>
            </a:r>
            <a:endParaRPr lang="en-SG" sz="2600" dirty="0">
              <a:solidFill>
                <a:srgbClr val="002060"/>
              </a:solidFill>
              <a:effectLst/>
              <a:ea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2600" dirty="0">
                <a:solidFill>
                  <a:srgbClr val="002060"/>
                </a:solidFill>
                <a:effectLst/>
                <a:ea typeface="Lato" panose="020F0502020204030203" pitchFamily="34" charset="0"/>
              </a:rPr>
              <a:t> </a:t>
            </a:r>
            <a:endParaRPr lang="en-SG" sz="2600" dirty="0">
              <a:solidFill>
                <a:srgbClr val="002060"/>
              </a:solidFill>
              <a:effectLst/>
              <a:ea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2600" b="1" dirty="0">
                <a:solidFill>
                  <a:srgbClr val="002060"/>
                </a:solidFill>
                <a:effectLst/>
                <a:ea typeface="Lato" panose="020F0502020204030203" pitchFamily="34" charset="0"/>
              </a:rPr>
              <a:t>Strengths:</a:t>
            </a:r>
            <a:endParaRPr lang="en-SG" sz="2600" dirty="0">
              <a:solidFill>
                <a:srgbClr val="002060"/>
              </a:solidFill>
              <a:effectLst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SG" sz="2600" dirty="0">
                <a:solidFill>
                  <a:srgbClr val="002060"/>
                </a:solidFill>
                <a:effectLst/>
                <a:ea typeface="Calibri" panose="020F0502020204030204" pitchFamily="34" charset="0"/>
              </a:rPr>
              <a:t>None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SG" sz="2600" dirty="0">
              <a:solidFill>
                <a:srgbClr val="002060"/>
              </a:solidFill>
              <a:effectLst/>
              <a:ea typeface="Calibri" panose="020F050202020403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600" b="0" i="1" u="none" strike="noStrike" cap="none" dirty="0">
              <a:solidFill>
                <a:srgbClr val="002060"/>
              </a:solidFill>
              <a:latin typeface="Montserrat Medium"/>
              <a:ea typeface="Lato" panose="020F0502020204030203" pitchFamily="34" charset="0"/>
              <a:cs typeface="Lato" panose="020F0502020204030203" pitchFamily="34" charset="0"/>
              <a:sym typeface="Montserrat Medium"/>
            </a:endParaRP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62FE1829-B2AC-D458-F411-FA8DED053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450" y="2150150"/>
            <a:ext cx="9583792" cy="4981575"/>
          </a:xfrm>
          <a:prstGeom prst="rect">
            <a:avLst/>
          </a:prstGeom>
          <a:ln w="19050">
            <a:solidFill>
              <a:srgbClr val="004AAD"/>
            </a:solidFill>
          </a:ln>
        </p:spPr>
      </p:pic>
      <p:sp>
        <p:nvSpPr>
          <p:cNvPr id="11" name="Google Shape;450;g2c3541f57ff_0_59">
            <a:extLst>
              <a:ext uri="{FF2B5EF4-FFF2-40B4-BE49-F238E27FC236}">
                <a16:creationId xmlns:a16="http://schemas.microsoft.com/office/drawing/2014/main" id="{8B8CC2E1-C04E-ADD3-0040-947706F8FFCD}"/>
              </a:ext>
            </a:extLst>
          </p:cNvPr>
          <p:cNvSpPr txBox="1"/>
          <p:nvPr/>
        </p:nvSpPr>
        <p:spPr>
          <a:xfrm>
            <a:off x="7791450" y="1649160"/>
            <a:ext cx="5368780" cy="360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SG" sz="1800" b="1" u="none" strike="noStrike" cap="none" dirty="0">
                <a:solidFill>
                  <a:srgbClr val="002060"/>
                </a:solidFill>
                <a:latin typeface="Montserrat SemiBold"/>
                <a:ea typeface="Montserrat Medium"/>
                <a:cs typeface="Montserrat Medium"/>
                <a:sym typeface="Montserrat SemiBold"/>
              </a:rPr>
              <a:t>G</a:t>
            </a:r>
            <a:r>
              <a:rPr lang="en-SG" b="1" dirty="0">
                <a:solidFill>
                  <a:srgbClr val="002060"/>
                </a:solidFill>
                <a:latin typeface="Montserrat SemiBold"/>
                <a:ea typeface="Montserrat Medium"/>
                <a:cs typeface="Montserrat Medium"/>
                <a:sym typeface="Montserrat SemiBold"/>
              </a:rPr>
              <a:t>uan Lee Hoe</a:t>
            </a:r>
            <a:endParaRPr sz="1800" b="0" u="none" strike="noStrike" cap="none" dirty="0">
              <a:solidFill>
                <a:srgbClr val="00206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4004371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 dirty="0"/>
          </a:p>
        </p:txBody>
      </p:sp>
      <p:grpSp>
        <p:nvGrpSpPr>
          <p:cNvPr id="3" name="Group 3"/>
          <p:cNvGrpSpPr/>
          <p:nvPr/>
        </p:nvGrpSpPr>
        <p:grpSpPr>
          <a:xfrm>
            <a:off x="1" y="0"/>
            <a:ext cx="1588780" cy="10287000"/>
            <a:chOff x="0" y="0"/>
            <a:chExt cx="178902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89026" cy="2709333"/>
            </a:xfrm>
            <a:custGeom>
              <a:avLst/>
              <a:gdLst/>
              <a:ahLst/>
              <a:cxnLst/>
              <a:rect l="l" t="t" r="r" b="b"/>
              <a:pathLst>
                <a:path w="1789026" h="2709333">
                  <a:moveTo>
                    <a:pt x="0" y="0"/>
                  </a:moveTo>
                  <a:lnTo>
                    <a:pt x="1789026" y="0"/>
                  </a:lnTo>
                  <a:lnTo>
                    <a:pt x="178902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789026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446818" y="8630505"/>
            <a:ext cx="897167" cy="2183545"/>
            <a:chOff x="0" y="0"/>
            <a:chExt cx="236291" cy="5750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6291" cy="575090"/>
            </a:xfrm>
            <a:custGeom>
              <a:avLst/>
              <a:gdLst/>
              <a:ahLst/>
              <a:cxnLst/>
              <a:rect l="l" t="t" r="r" b="b"/>
              <a:pathLst>
                <a:path w="236291" h="575090">
                  <a:moveTo>
                    <a:pt x="118145" y="0"/>
                  </a:moveTo>
                  <a:lnTo>
                    <a:pt x="118145" y="0"/>
                  </a:lnTo>
                  <a:cubicBezTo>
                    <a:pt x="183395" y="0"/>
                    <a:pt x="236291" y="52895"/>
                    <a:pt x="236291" y="118145"/>
                  </a:cubicBezTo>
                  <a:lnTo>
                    <a:pt x="236291" y="456945"/>
                  </a:lnTo>
                  <a:cubicBezTo>
                    <a:pt x="236291" y="488279"/>
                    <a:pt x="223843" y="518330"/>
                    <a:pt x="201687" y="540486"/>
                  </a:cubicBezTo>
                  <a:cubicBezTo>
                    <a:pt x="179530" y="562643"/>
                    <a:pt x="149480" y="575090"/>
                    <a:pt x="118145" y="575090"/>
                  </a:cubicBezTo>
                  <a:lnTo>
                    <a:pt x="118145" y="575090"/>
                  </a:lnTo>
                  <a:cubicBezTo>
                    <a:pt x="86811" y="575090"/>
                    <a:pt x="56761" y="562643"/>
                    <a:pt x="34604" y="540486"/>
                  </a:cubicBezTo>
                  <a:cubicBezTo>
                    <a:pt x="12447" y="518330"/>
                    <a:pt x="0" y="488279"/>
                    <a:pt x="0" y="456945"/>
                  </a:cubicBezTo>
                  <a:lnTo>
                    <a:pt x="0" y="118145"/>
                  </a:lnTo>
                  <a:cubicBezTo>
                    <a:pt x="0" y="86811"/>
                    <a:pt x="12447" y="56761"/>
                    <a:pt x="34604" y="34604"/>
                  </a:cubicBezTo>
                  <a:cubicBezTo>
                    <a:pt x="56761" y="12447"/>
                    <a:pt x="86811" y="0"/>
                    <a:pt x="1181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36291" cy="622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335000" y="5197954"/>
            <a:ext cx="4781767" cy="4982416"/>
            <a:chOff x="0" y="0"/>
            <a:chExt cx="3663950" cy="4923790"/>
          </a:xfrm>
        </p:grpSpPr>
        <p:sp>
          <p:nvSpPr>
            <p:cNvPr id="10" name="Freeform 10"/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3"/>
              <a:stretch>
                <a:fillRect l="-39970" r="-39970"/>
              </a:stretch>
            </a:blipFill>
          </p:spPr>
          <p:txBody>
            <a:bodyPr/>
            <a:lstStyle/>
            <a:p>
              <a:endParaRPr lang="en-SG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667000" y="696273"/>
            <a:ext cx="6681989" cy="739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72"/>
              </a:lnSpc>
            </a:pPr>
            <a:r>
              <a:rPr lang="en-US" sz="4551" dirty="0">
                <a:solidFill>
                  <a:srgbClr val="004AAD"/>
                </a:solidFill>
                <a:latin typeface="Lato Bold"/>
                <a:ea typeface="Lato Bold"/>
                <a:cs typeface="Lato Bold"/>
                <a:sym typeface="Lato Bold"/>
              </a:rPr>
              <a:t>CONTENT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14600" y="1718025"/>
            <a:ext cx="8600819" cy="70128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n-SG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SemiBold"/>
              </a:rPr>
              <a:t>Executive Summary</a:t>
            </a:r>
          </a:p>
          <a:p>
            <a:pPr marL="5143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n-SG" sz="2400" i="0" u="none" strike="noStrike" cap="non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SemiBold"/>
              </a:rPr>
              <a:t>Persona / Ideal Customer</a:t>
            </a:r>
          </a:p>
          <a:p>
            <a:pPr marL="5143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n-SG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SemiBold"/>
              </a:rPr>
              <a:t>SWOT Analysis</a:t>
            </a:r>
            <a:endParaRPr lang="en-SG" sz="2400" i="0" u="none" strike="noStrike" cap="none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Montserrat SemiBold"/>
            </a:endParaRPr>
          </a:p>
          <a:p>
            <a:pPr marL="5143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n-SG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SemiBold"/>
              </a:rPr>
              <a:t>Competitors</a:t>
            </a:r>
            <a:r>
              <a:rPr lang="en-SG" sz="2400" i="0" u="none" strike="noStrike" cap="non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SemiBold"/>
              </a:rPr>
              <a:t> Analysis – </a:t>
            </a:r>
          </a:p>
          <a:p>
            <a:pPr marL="1428750" lvl="2" indent="-514350">
              <a:buClr>
                <a:srgbClr val="000000"/>
              </a:buClr>
              <a:buSzPts val="2800"/>
              <a:buFont typeface="Courier New" panose="02070309020205020404" pitchFamily="49" charset="0"/>
              <a:buChar char="o"/>
            </a:pPr>
            <a:r>
              <a:rPr lang="en-SG" sz="2400" i="0" u="none" strike="noStrike" cap="non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SemiBold"/>
              </a:rPr>
              <a:t>Website</a:t>
            </a:r>
            <a:endParaRPr lang="en-SG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Montserrat SemiBold"/>
            </a:endParaRPr>
          </a:p>
          <a:p>
            <a:pPr marL="1428750" lvl="2" indent="-514350">
              <a:buClr>
                <a:srgbClr val="000000"/>
              </a:buClr>
              <a:buSzPts val="2800"/>
              <a:buFont typeface="Courier New" panose="02070309020205020404" pitchFamily="49" charset="0"/>
              <a:buChar char="o"/>
            </a:pPr>
            <a:r>
              <a:rPr lang="en-SG" sz="2400" u="non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SemiBold"/>
              </a:rPr>
              <a:t>Social Media (</a:t>
            </a:r>
            <a:r>
              <a:rPr lang="en-SG" sz="2400" u="none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SemiBold"/>
              </a:rPr>
              <a:t>FB,IG,Linkedin</a:t>
            </a:r>
            <a:r>
              <a:rPr lang="en-SG" sz="2400" u="non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SemiBold"/>
              </a:rPr>
              <a:t>)</a:t>
            </a:r>
            <a:endParaRPr lang="en-SG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Montserrat SemiBold"/>
            </a:endParaRPr>
          </a:p>
          <a:p>
            <a:pPr marL="1428750" lvl="2" indent="-514350">
              <a:buClr>
                <a:srgbClr val="000000"/>
              </a:buClr>
              <a:buSzPts val="2800"/>
              <a:buFont typeface="Courier New" panose="02070309020205020404" pitchFamily="49" charset="0"/>
              <a:buChar char="o"/>
            </a:pPr>
            <a:r>
              <a:rPr lang="en-SG" sz="2400" i="0" u="none" strike="noStrike" cap="non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SemiBold"/>
              </a:rPr>
              <a:t>Meta Ads </a:t>
            </a:r>
            <a:endParaRPr lang="en-SG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Montserrat SemiBold"/>
            </a:endParaRPr>
          </a:p>
          <a:p>
            <a:pPr marL="1428750" lvl="2" indent="-514350">
              <a:buClr>
                <a:srgbClr val="000000"/>
              </a:buClr>
              <a:buSzPts val="2800"/>
              <a:buFont typeface="Courier New" panose="02070309020205020404" pitchFamily="49" charset="0"/>
              <a:buChar char="o"/>
            </a:pPr>
            <a:r>
              <a:rPr lang="en-SG" sz="2400" i="0" u="none" strike="noStrike" cap="non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SemiBold"/>
              </a:rPr>
              <a:t>Search Engine Marketing</a:t>
            </a:r>
            <a:endParaRPr lang="en-SG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Montserrat SemiBold"/>
            </a:endParaRPr>
          </a:p>
          <a:p>
            <a:pPr marL="1428750" lvl="2" indent="-514350">
              <a:buClr>
                <a:srgbClr val="000000"/>
              </a:buClr>
              <a:buSzPts val="2800"/>
              <a:buFont typeface="Courier New" panose="02070309020205020404" pitchFamily="49" charset="0"/>
              <a:buChar char="o"/>
            </a:pPr>
            <a:r>
              <a:rPr lang="en-SG" sz="2400" i="0" u="none" strike="noStrike" cap="non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SemiBold"/>
              </a:rPr>
              <a:t>Email Marketing</a:t>
            </a:r>
          </a:p>
          <a:p>
            <a:pPr marL="514350" indent="-514350"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n-SG" sz="2400" i="0" u="none" strike="noStrike" cap="non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SemiBold"/>
              </a:rPr>
              <a:t>Marketing Prioritizing</a:t>
            </a:r>
          </a:p>
          <a:p>
            <a:pPr marL="514350" indent="-514350"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n-SG" sz="2400" i="0" u="none" strike="noStrike" cap="non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SemiBold"/>
              </a:rPr>
              <a:t>Content, Awareness, Consideration</a:t>
            </a:r>
          </a:p>
          <a:p>
            <a:pPr marL="514350" indent="-514350"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n-SG" sz="2400" i="0" u="none" strike="noStrike" cap="non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SemiBold"/>
              </a:rPr>
              <a:t>Marketing Prioritizing</a:t>
            </a:r>
          </a:p>
          <a:p>
            <a:pPr marL="514350" indent="-514350"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n-SG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SemiBold"/>
              </a:rPr>
              <a:t>Customer Journey (Content)</a:t>
            </a:r>
          </a:p>
          <a:p>
            <a:pPr marL="514350" indent="-514350"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n-SG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SemiBold"/>
              </a:rPr>
              <a:t>Marketing Funnel</a:t>
            </a:r>
          </a:p>
          <a:p>
            <a:pPr marL="514350" indent="-514350"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n-SG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SemiBold"/>
              </a:rPr>
              <a:t>Smart Goal</a:t>
            </a:r>
          </a:p>
          <a:p>
            <a:pPr marL="514350" indent="-514350"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n-SG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ontserrat SemiBold"/>
              </a:rPr>
              <a:t>Marketing Execution</a:t>
            </a:r>
          </a:p>
          <a:p>
            <a:pPr marL="514350" indent="-514350"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endParaRPr lang="en-SG" sz="2400" i="0" u="none" strike="noStrike" cap="none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Montserrat SemiBold"/>
            </a:endParaRPr>
          </a:p>
          <a:p>
            <a:pPr marL="514350" indent="-514350"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endParaRPr lang="en-SG" sz="2400" i="0" u="none" strike="noStrike" cap="none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Montserrat SemiBold"/>
            </a:endParaRPr>
          </a:p>
          <a:p>
            <a:pPr algn="l">
              <a:lnSpc>
                <a:spcPts val="2976"/>
              </a:lnSpc>
              <a:spcBef>
                <a:spcPct val="0"/>
              </a:spcBef>
            </a:pPr>
            <a:endParaRPr lang="en-US" sz="2125" dirty="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F1503063-743E-316F-48B9-80EF7DD837DE}"/>
              </a:ext>
            </a:extLst>
          </p:cNvPr>
          <p:cNvGrpSpPr/>
          <p:nvPr/>
        </p:nvGrpSpPr>
        <p:grpSpPr>
          <a:xfrm>
            <a:off x="7620000" y="9563100"/>
            <a:ext cx="10668000" cy="85510"/>
            <a:chOff x="0" y="0"/>
            <a:chExt cx="662281" cy="6857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3C5F5BB6-018D-752D-C285-86CFAF2120A1}"/>
                </a:ext>
              </a:extLst>
            </p:cNvPr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4BB1D1B6-FDC1-E945-1E2B-7AE9CC9E529E}"/>
                </a:ext>
              </a:extLst>
            </p:cNvPr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" name="TextBox 12">
            <a:extLst>
              <a:ext uri="{FF2B5EF4-FFF2-40B4-BE49-F238E27FC236}">
                <a16:creationId xmlns:a16="http://schemas.microsoft.com/office/drawing/2014/main" id="{DE80114B-00AD-15A0-E177-D0905EF6D1A0}"/>
              </a:ext>
            </a:extLst>
          </p:cNvPr>
          <p:cNvSpPr txBox="1"/>
          <p:nvPr/>
        </p:nvSpPr>
        <p:spPr>
          <a:xfrm>
            <a:off x="3810000" y="379450"/>
            <a:ext cx="7962900" cy="856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31"/>
              </a:lnSpc>
            </a:pPr>
            <a:r>
              <a:rPr lang="en-US" sz="4400" b="1" dirty="0">
                <a:solidFill>
                  <a:srgbClr val="004AA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eague Spartan"/>
              </a:rPr>
              <a:t>Competitors Facebook</a:t>
            </a:r>
          </a:p>
        </p:txBody>
      </p:sp>
      <p:sp>
        <p:nvSpPr>
          <p:cNvPr id="4" name="Google Shape;450;g2c3541f57ff_0_59">
            <a:extLst>
              <a:ext uri="{FF2B5EF4-FFF2-40B4-BE49-F238E27FC236}">
                <a16:creationId xmlns:a16="http://schemas.microsoft.com/office/drawing/2014/main" id="{AFC258DC-0F05-A053-8331-59089328FD61}"/>
              </a:ext>
            </a:extLst>
          </p:cNvPr>
          <p:cNvSpPr txBox="1"/>
          <p:nvPr/>
        </p:nvSpPr>
        <p:spPr>
          <a:xfrm>
            <a:off x="1275455" y="2095500"/>
            <a:ext cx="5368780" cy="360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SG" b="1" dirty="0">
                <a:solidFill>
                  <a:srgbClr val="002060"/>
                </a:solidFill>
                <a:latin typeface="Montserrat SemiBold"/>
                <a:ea typeface="Montserrat Medium"/>
                <a:cs typeface="Montserrat Medium"/>
                <a:sym typeface="Montserrat SemiBold"/>
              </a:rPr>
              <a:t>Carrier</a:t>
            </a:r>
            <a:endParaRPr sz="1800" b="0" u="none" strike="noStrike" cap="none" dirty="0">
              <a:solidFill>
                <a:srgbClr val="00206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" name="Google Shape;450;g2c3541f57ff_0_59">
            <a:extLst>
              <a:ext uri="{FF2B5EF4-FFF2-40B4-BE49-F238E27FC236}">
                <a16:creationId xmlns:a16="http://schemas.microsoft.com/office/drawing/2014/main" id="{4F087575-74E0-11E4-9246-912BD07ABB87}"/>
              </a:ext>
            </a:extLst>
          </p:cNvPr>
          <p:cNvSpPr txBox="1"/>
          <p:nvPr/>
        </p:nvSpPr>
        <p:spPr>
          <a:xfrm>
            <a:off x="8095641" y="1848857"/>
            <a:ext cx="4475716" cy="570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2600" b="1" dirty="0">
                <a:solidFill>
                  <a:srgbClr val="002060"/>
                </a:solidFill>
                <a:effectLst/>
                <a:ea typeface="Arial" panose="020B0604020202020204" pitchFamily="34" charset="0"/>
              </a:rPr>
              <a:t>Facebook Followers: </a:t>
            </a:r>
            <a:r>
              <a:rPr lang="en-SG" sz="2600" dirty="0">
                <a:solidFill>
                  <a:srgbClr val="002060"/>
                </a:solidFill>
                <a:ea typeface="Arial" panose="020B0604020202020204" pitchFamily="34" charset="0"/>
              </a:rPr>
              <a:t>753</a:t>
            </a:r>
            <a:r>
              <a:rPr lang="en-SG" sz="2600" dirty="0">
                <a:solidFill>
                  <a:srgbClr val="002060"/>
                </a:solidFill>
                <a:effectLst/>
                <a:ea typeface="Arial" panose="020B0604020202020204" pitchFamily="34" charset="0"/>
              </a:rPr>
              <a:t> users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2600" b="1" dirty="0">
                <a:solidFill>
                  <a:srgbClr val="002060"/>
                </a:solidFill>
                <a:ea typeface="Calibri" panose="020F0502020204030204" pitchFamily="34" charset="0"/>
              </a:rPr>
              <a:t>Likes: </a:t>
            </a:r>
            <a:r>
              <a:rPr lang="en-SG" sz="2600" dirty="0">
                <a:solidFill>
                  <a:srgbClr val="002060"/>
                </a:solidFill>
                <a:ea typeface="Calibri" panose="020F0502020204030204" pitchFamily="34" charset="0"/>
              </a:rPr>
              <a:t>703 likes</a:t>
            </a:r>
            <a:r>
              <a:rPr lang="en-SG" sz="2600" b="1" dirty="0">
                <a:solidFill>
                  <a:srgbClr val="002060"/>
                </a:solidFill>
                <a:effectLst/>
                <a:ea typeface="Arial" panose="020B0604020202020204" pitchFamily="34" charset="0"/>
              </a:rPr>
              <a:t> </a:t>
            </a:r>
            <a:endParaRPr lang="en-SG" sz="2600" dirty="0">
              <a:solidFill>
                <a:srgbClr val="002060"/>
              </a:solidFill>
              <a:effectLst/>
              <a:ea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2600" b="1" dirty="0">
                <a:solidFill>
                  <a:srgbClr val="002060"/>
                </a:solidFill>
                <a:effectLst/>
                <a:ea typeface="Arial" panose="020B0604020202020204" pitchFamily="34" charset="0"/>
              </a:rPr>
              <a:t>Average likes per post: </a:t>
            </a:r>
            <a:r>
              <a:rPr lang="en-SG" sz="2600" dirty="0">
                <a:solidFill>
                  <a:srgbClr val="002060"/>
                </a:solidFill>
                <a:effectLst/>
                <a:ea typeface="Arial" panose="020B0604020202020204" pitchFamily="34" charset="0"/>
              </a:rPr>
              <a:t>3-5</a:t>
            </a:r>
            <a:endParaRPr lang="en-SG" sz="2600" dirty="0">
              <a:solidFill>
                <a:srgbClr val="002060"/>
              </a:solidFill>
              <a:effectLst/>
              <a:ea typeface="Calibri" panose="020F0502020204030204" pitchFamily="34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2600" dirty="0">
                <a:solidFill>
                  <a:srgbClr val="002060"/>
                </a:solidFill>
                <a:effectLst/>
                <a:ea typeface="Arial" panose="020B0604020202020204" pitchFamily="34" charset="0"/>
              </a:rPr>
              <a:t> </a:t>
            </a:r>
            <a:endParaRPr lang="en-SG" sz="2600" dirty="0">
              <a:solidFill>
                <a:srgbClr val="002060"/>
              </a:solidFill>
              <a:effectLst/>
              <a:ea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2600" b="1" dirty="0">
                <a:solidFill>
                  <a:srgbClr val="002060"/>
                </a:solidFill>
                <a:effectLst/>
                <a:ea typeface="Arial" panose="020B0604020202020204" pitchFamily="34" charset="0"/>
              </a:rPr>
              <a:t>Types of content with high engagement:</a:t>
            </a:r>
            <a:endParaRPr lang="en-SG" sz="2600" dirty="0">
              <a:solidFill>
                <a:srgbClr val="002060"/>
              </a:solidFill>
              <a:effectLst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SG" sz="2600" dirty="0">
                <a:solidFill>
                  <a:srgbClr val="002060"/>
                </a:solidFill>
                <a:ea typeface="Arial" panose="020B0604020202020204" pitchFamily="34" charset="0"/>
              </a:rPr>
              <a:t>Images</a:t>
            </a:r>
            <a:endParaRPr lang="en-SG" sz="2600" dirty="0">
              <a:solidFill>
                <a:srgbClr val="002060"/>
              </a:solidFill>
              <a:effectLst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SG" sz="2600" dirty="0">
                <a:solidFill>
                  <a:srgbClr val="002060"/>
                </a:solidFill>
                <a:ea typeface="Calibri" panose="020F0502020204030204" pitchFamily="34" charset="0"/>
              </a:rPr>
              <a:t>Videos</a:t>
            </a:r>
            <a:endParaRPr lang="en-SG" sz="2600" dirty="0">
              <a:solidFill>
                <a:srgbClr val="002060"/>
              </a:solidFill>
              <a:effectLst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sz="2600" dirty="0">
                <a:solidFill>
                  <a:srgbClr val="002060"/>
                </a:solidFill>
                <a:effectLst/>
                <a:ea typeface="Arial" panose="020B0604020202020204" pitchFamily="34" charset="0"/>
              </a:rPr>
              <a:t>Products</a:t>
            </a:r>
            <a:endParaRPr lang="en-SG" sz="2600" dirty="0">
              <a:solidFill>
                <a:srgbClr val="002060"/>
              </a:solidFill>
              <a:effectLst/>
              <a:ea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2600" b="1" dirty="0">
                <a:solidFill>
                  <a:srgbClr val="002060"/>
                </a:solidFill>
                <a:effectLst/>
                <a:ea typeface="Arial" panose="020B0604020202020204" pitchFamily="34" charset="0"/>
              </a:rPr>
              <a:t>Engagement strategies:</a:t>
            </a:r>
            <a:endParaRPr lang="en-SG" sz="2600" dirty="0">
              <a:solidFill>
                <a:srgbClr val="002060"/>
              </a:solidFill>
              <a:effectLst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SG" sz="2600" dirty="0">
                <a:solidFill>
                  <a:srgbClr val="002060"/>
                </a:solidFill>
                <a:ea typeface="Arial" panose="020B0604020202020204" pitchFamily="34" charset="0"/>
              </a:rPr>
              <a:t>None</a:t>
            </a:r>
            <a:r>
              <a:rPr lang="en-SG" sz="2600" dirty="0">
                <a:solidFill>
                  <a:srgbClr val="002060"/>
                </a:solidFill>
                <a:effectLst/>
                <a:ea typeface="Arial" panose="020B0604020202020204" pitchFamily="34" charset="0"/>
              </a:rPr>
              <a:t> </a:t>
            </a:r>
            <a:endParaRPr lang="en-SG" sz="2600" dirty="0">
              <a:solidFill>
                <a:srgbClr val="002060"/>
              </a:solidFill>
              <a:effectLst/>
              <a:ea typeface="Calibri" panose="020F050202020403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600" b="0" i="1" u="none" strike="noStrike" cap="none" dirty="0">
              <a:solidFill>
                <a:srgbClr val="00206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" name="Google Shape;450;g2c3541f57ff_0_59">
            <a:extLst>
              <a:ext uri="{FF2B5EF4-FFF2-40B4-BE49-F238E27FC236}">
                <a16:creationId xmlns:a16="http://schemas.microsoft.com/office/drawing/2014/main" id="{EC08B473-29F3-5DC3-EC9D-2C88D66636F3}"/>
              </a:ext>
            </a:extLst>
          </p:cNvPr>
          <p:cNvSpPr txBox="1"/>
          <p:nvPr/>
        </p:nvSpPr>
        <p:spPr>
          <a:xfrm>
            <a:off x="13090061" y="1848857"/>
            <a:ext cx="4698786" cy="471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2600" b="1" dirty="0">
                <a:solidFill>
                  <a:srgbClr val="002060"/>
                </a:solidFill>
                <a:effectLst/>
                <a:ea typeface="Arial" panose="020B0604020202020204" pitchFamily="34" charset="0"/>
              </a:rPr>
              <a:t>Post formats:</a:t>
            </a:r>
            <a:endParaRPr lang="en-SG" sz="2600" dirty="0">
              <a:solidFill>
                <a:srgbClr val="002060"/>
              </a:solidFill>
              <a:effectLst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600" dirty="0">
                <a:solidFill>
                  <a:srgbClr val="002060"/>
                </a:solidFill>
              </a:rPr>
              <a:t>Videos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600" dirty="0">
                <a:solidFill>
                  <a:srgbClr val="002060"/>
                </a:solidFill>
              </a:rPr>
              <a:t> Infographics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SG" sz="2600" dirty="0">
                <a:solidFill>
                  <a:srgbClr val="002060"/>
                </a:solidFill>
                <a:effectLst/>
                <a:ea typeface="Arial" panose="020B0604020202020204" pitchFamily="34" charset="0"/>
              </a:rPr>
              <a:t> </a:t>
            </a:r>
            <a:endParaRPr lang="en-SG" sz="2600" dirty="0">
              <a:solidFill>
                <a:srgbClr val="002060"/>
              </a:solidFill>
              <a:effectLst/>
              <a:ea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2600" b="1" dirty="0">
                <a:solidFill>
                  <a:srgbClr val="002060"/>
                </a:solidFill>
                <a:effectLst/>
                <a:ea typeface="Arial" panose="020B0604020202020204" pitchFamily="34" charset="0"/>
              </a:rPr>
              <a:t>Strengths:</a:t>
            </a:r>
            <a:endParaRPr lang="en-SG" sz="2600" dirty="0">
              <a:solidFill>
                <a:srgbClr val="002060"/>
              </a:solidFill>
              <a:effectLst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SG" sz="2600" dirty="0">
                <a:solidFill>
                  <a:srgbClr val="002060"/>
                </a:solidFill>
                <a:effectLst/>
                <a:ea typeface="Arial" panose="020B0604020202020204" pitchFamily="34" charset="0"/>
              </a:rPr>
              <a:t>Consistent presence on Facebook</a:t>
            </a:r>
            <a:endParaRPr lang="en-SG" sz="2600" dirty="0">
              <a:solidFill>
                <a:srgbClr val="002060"/>
              </a:solidFill>
              <a:effectLst/>
              <a:ea typeface="Calibri" panose="020F050202020403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SG" sz="2600" dirty="0">
              <a:solidFill>
                <a:srgbClr val="002060"/>
              </a:solidFill>
              <a:effectLst/>
              <a:ea typeface="Calibri" panose="020F050202020403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600" b="0" i="1" u="none" strike="noStrike" cap="none" dirty="0">
              <a:solidFill>
                <a:srgbClr val="00206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3580C005-EE2B-15D7-7AA0-9223BA7C12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455" y="2628900"/>
            <a:ext cx="6475469" cy="3365895"/>
          </a:xfrm>
          <a:prstGeom prst="rect">
            <a:avLst/>
          </a:prstGeom>
          <a:ln w="19050">
            <a:solidFill>
              <a:srgbClr val="004AAD"/>
            </a:solidFill>
          </a:ln>
        </p:spPr>
      </p:pic>
    </p:spTree>
    <p:extLst>
      <p:ext uri="{BB962C8B-B14F-4D97-AF65-F5344CB8AC3E}">
        <p14:creationId xmlns:p14="http://schemas.microsoft.com/office/powerpoint/2010/main" val="953923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F1503063-743E-316F-48B9-80EF7DD837DE}"/>
              </a:ext>
            </a:extLst>
          </p:cNvPr>
          <p:cNvGrpSpPr/>
          <p:nvPr/>
        </p:nvGrpSpPr>
        <p:grpSpPr>
          <a:xfrm>
            <a:off x="7620000" y="9563100"/>
            <a:ext cx="10668000" cy="85510"/>
            <a:chOff x="0" y="0"/>
            <a:chExt cx="662281" cy="6857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3C5F5BB6-018D-752D-C285-86CFAF2120A1}"/>
                </a:ext>
              </a:extLst>
            </p:cNvPr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4BB1D1B6-FDC1-E945-1E2B-7AE9CC9E529E}"/>
                </a:ext>
              </a:extLst>
            </p:cNvPr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" name="TextBox 12">
            <a:extLst>
              <a:ext uri="{FF2B5EF4-FFF2-40B4-BE49-F238E27FC236}">
                <a16:creationId xmlns:a16="http://schemas.microsoft.com/office/drawing/2014/main" id="{DE80114B-00AD-15A0-E177-D0905EF6D1A0}"/>
              </a:ext>
            </a:extLst>
          </p:cNvPr>
          <p:cNvSpPr txBox="1"/>
          <p:nvPr/>
        </p:nvSpPr>
        <p:spPr>
          <a:xfrm>
            <a:off x="3810000" y="379450"/>
            <a:ext cx="7962900" cy="856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31"/>
              </a:lnSpc>
            </a:pPr>
            <a:r>
              <a:rPr lang="en-US" sz="4400" b="1" dirty="0">
                <a:solidFill>
                  <a:srgbClr val="004AA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eague Spartan"/>
              </a:rPr>
              <a:t>Competitors Facebook</a:t>
            </a:r>
          </a:p>
        </p:txBody>
      </p:sp>
      <p:sp>
        <p:nvSpPr>
          <p:cNvPr id="4" name="Google Shape;450;g2c3541f57ff_0_59">
            <a:extLst>
              <a:ext uri="{FF2B5EF4-FFF2-40B4-BE49-F238E27FC236}">
                <a16:creationId xmlns:a16="http://schemas.microsoft.com/office/drawing/2014/main" id="{AFC258DC-0F05-A053-8331-59089328FD61}"/>
              </a:ext>
            </a:extLst>
          </p:cNvPr>
          <p:cNvSpPr txBox="1"/>
          <p:nvPr/>
        </p:nvSpPr>
        <p:spPr>
          <a:xfrm>
            <a:off x="1275455" y="2095500"/>
            <a:ext cx="5368780" cy="360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SG" sz="1800" b="1" u="none" strike="noStrike" cap="none" dirty="0">
                <a:solidFill>
                  <a:srgbClr val="002060"/>
                </a:solidFill>
                <a:latin typeface="Montserrat SemiBold"/>
                <a:ea typeface="Montserrat Medium"/>
                <a:cs typeface="Montserrat Medium"/>
                <a:sym typeface="Montserrat SemiBold"/>
              </a:rPr>
              <a:t>Natural Cool</a:t>
            </a:r>
            <a:endParaRPr sz="1800" b="0" u="none" strike="noStrike" cap="none" dirty="0">
              <a:solidFill>
                <a:srgbClr val="00206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6389AA1-9FCC-240B-396A-6B4F1299A4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58" y="2868203"/>
            <a:ext cx="6475469" cy="3365895"/>
          </a:xfrm>
          <a:prstGeom prst="rect">
            <a:avLst/>
          </a:prstGeom>
        </p:spPr>
      </p:pic>
      <p:sp>
        <p:nvSpPr>
          <p:cNvPr id="12" name="Google Shape;450;g2c3541f57ff_0_59">
            <a:extLst>
              <a:ext uri="{FF2B5EF4-FFF2-40B4-BE49-F238E27FC236}">
                <a16:creationId xmlns:a16="http://schemas.microsoft.com/office/drawing/2014/main" id="{1932F987-C78D-36CF-7522-774BCB756822}"/>
              </a:ext>
            </a:extLst>
          </p:cNvPr>
          <p:cNvSpPr txBox="1"/>
          <p:nvPr/>
        </p:nvSpPr>
        <p:spPr>
          <a:xfrm>
            <a:off x="8317417" y="2141910"/>
            <a:ext cx="4475716" cy="6456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2600" b="1" dirty="0">
                <a:solidFill>
                  <a:srgbClr val="002060"/>
                </a:solidFill>
                <a:effectLst/>
                <a:ea typeface="Arial" panose="020B0604020202020204" pitchFamily="34" charset="0"/>
              </a:rPr>
              <a:t>Facebook Followers: </a:t>
            </a:r>
            <a:r>
              <a:rPr lang="en-SG" sz="2600" dirty="0">
                <a:solidFill>
                  <a:srgbClr val="002060"/>
                </a:solidFill>
                <a:effectLst/>
                <a:ea typeface="Arial" panose="020B0604020202020204" pitchFamily="34" charset="0"/>
              </a:rPr>
              <a:t>1000 users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2600" b="1" dirty="0">
                <a:solidFill>
                  <a:srgbClr val="002060"/>
                </a:solidFill>
                <a:ea typeface="Calibri" panose="020F0502020204030204" pitchFamily="34" charset="0"/>
              </a:rPr>
              <a:t>Likes: </a:t>
            </a:r>
            <a:r>
              <a:rPr lang="en-SG" sz="2600" dirty="0">
                <a:solidFill>
                  <a:srgbClr val="002060"/>
                </a:solidFill>
                <a:ea typeface="Calibri" panose="020F0502020204030204" pitchFamily="34" charset="0"/>
              </a:rPr>
              <a:t>1000 likes</a:t>
            </a:r>
            <a:r>
              <a:rPr lang="en-SG" sz="2600" b="1" dirty="0">
                <a:solidFill>
                  <a:srgbClr val="002060"/>
                </a:solidFill>
                <a:effectLst/>
                <a:ea typeface="Arial" panose="020B0604020202020204" pitchFamily="34" charset="0"/>
              </a:rPr>
              <a:t> </a:t>
            </a:r>
            <a:endParaRPr lang="en-SG" sz="2600" dirty="0">
              <a:solidFill>
                <a:srgbClr val="002060"/>
              </a:solidFill>
              <a:effectLst/>
              <a:ea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2600" b="1" dirty="0">
                <a:solidFill>
                  <a:srgbClr val="002060"/>
                </a:solidFill>
                <a:effectLst/>
                <a:ea typeface="Arial" panose="020B0604020202020204" pitchFamily="34" charset="0"/>
              </a:rPr>
              <a:t>Average likes per post: </a:t>
            </a:r>
            <a:r>
              <a:rPr lang="en-SG" sz="2600" dirty="0">
                <a:solidFill>
                  <a:srgbClr val="002060"/>
                </a:solidFill>
                <a:effectLst/>
                <a:ea typeface="Arial" panose="020B0604020202020204" pitchFamily="34" charset="0"/>
              </a:rPr>
              <a:t>3-5</a:t>
            </a:r>
            <a:endParaRPr lang="en-SG" sz="2600" dirty="0">
              <a:solidFill>
                <a:srgbClr val="002060"/>
              </a:solidFill>
              <a:effectLst/>
              <a:ea typeface="Calibri" panose="020F0502020204030204" pitchFamily="34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2600" dirty="0">
                <a:solidFill>
                  <a:srgbClr val="002060"/>
                </a:solidFill>
                <a:effectLst/>
                <a:ea typeface="Arial" panose="020B0604020202020204" pitchFamily="34" charset="0"/>
              </a:rPr>
              <a:t> </a:t>
            </a:r>
            <a:endParaRPr lang="en-SG" sz="2600" dirty="0">
              <a:solidFill>
                <a:srgbClr val="002060"/>
              </a:solidFill>
              <a:effectLst/>
              <a:ea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2600" b="1" dirty="0">
                <a:solidFill>
                  <a:srgbClr val="002060"/>
                </a:solidFill>
                <a:effectLst/>
                <a:ea typeface="Arial" panose="020B0604020202020204" pitchFamily="34" charset="0"/>
              </a:rPr>
              <a:t>Types of content with high engagement:</a:t>
            </a:r>
            <a:endParaRPr lang="en-SG" sz="2600" dirty="0">
              <a:solidFill>
                <a:srgbClr val="002060"/>
              </a:solidFill>
              <a:effectLst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SG" sz="2600" dirty="0">
                <a:solidFill>
                  <a:srgbClr val="002060"/>
                </a:solidFill>
                <a:ea typeface="Arial" panose="020B0604020202020204" pitchFamily="34" charset="0"/>
              </a:rPr>
              <a:t>Images</a:t>
            </a:r>
            <a:endParaRPr lang="en-SG" sz="2600" dirty="0">
              <a:solidFill>
                <a:srgbClr val="002060"/>
              </a:solidFill>
              <a:effectLst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SG" sz="2600" dirty="0">
                <a:solidFill>
                  <a:srgbClr val="002060"/>
                </a:solidFill>
                <a:ea typeface="Calibri" panose="020F0502020204030204" pitchFamily="34" charset="0"/>
              </a:rPr>
              <a:t>Videos</a:t>
            </a:r>
            <a:endParaRPr lang="en-SG" sz="2600" dirty="0">
              <a:solidFill>
                <a:srgbClr val="002060"/>
              </a:solidFill>
              <a:effectLst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sz="2600" dirty="0">
                <a:solidFill>
                  <a:srgbClr val="002060"/>
                </a:solidFill>
                <a:effectLst/>
                <a:ea typeface="Arial" panose="020B0604020202020204" pitchFamily="34" charset="0"/>
              </a:rPr>
              <a:t>Products</a:t>
            </a:r>
            <a:endParaRPr lang="en-SG" sz="2600" dirty="0">
              <a:solidFill>
                <a:srgbClr val="002060"/>
              </a:solidFill>
              <a:effectLst/>
              <a:ea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2600" b="1" dirty="0">
                <a:solidFill>
                  <a:srgbClr val="002060"/>
                </a:solidFill>
                <a:effectLst/>
                <a:ea typeface="Arial" panose="020B0604020202020204" pitchFamily="34" charset="0"/>
              </a:rPr>
              <a:t>Engagement strategies:</a:t>
            </a:r>
            <a:endParaRPr lang="en-SG" sz="2600" dirty="0">
              <a:solidFill>
                <a:srgbClr val="002060"/>
              </a:solidFill>
              <a:effectLst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sz="2600" dirty="0">
                <a:solidFill>
                  <a:srgbClr val="002060"/>
                </a:solidFill>
                <a:effectLst/>
                <a:ea typeface="Arial" panose="020B0604020202020204" pitchFamily="34" charset="0"/>
              </a:rPr>
              <a:t>Encourages user-generated content</a:t>
            </a:r>
            <a:endParaRPr lang="en-SG" sz="2600" dirty="0">
              <a:solidFill>
                <a:srgbClr val="002060"/>
              </a:solidFill>
              <a:effectLst/>
              <a:ea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2600" dirty="0">
                <a:solidFill>
                  <a:srgbClr val="002060"/>
                </a:solidFill>
                <a:effectLst/>
                <a:ea typeface="Arial" panose="020B0604020202020204" pitchFamily="34" charset="0"/>
              </a:rPr>
              <a:t> </a:t>
            </a:r>
            <a:endParaRPr lang="en-SG" sz="2600" dirty="0">
              <a:solidFill>
                <a:srgbClr val="002060"/>
              </a:solidFill>
              <a:effectLst/>
              <a:ea typeface="Calibri" panose="020F050202020403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600" b="0" i="1" u="none" strike="noStrike" cap="none" dirty="0">
              <a:solidFill>
                <a:srgbClr val="00206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" name="Google Shape;450;g2c3541f57ff_0_59">
            <a:extLst>
              <a:ext uri="{FF2B5EF4-FFF2-40B4-BE49-F238E27FC236}">
                <a16:creationId xmlns:a16="http://schemas.microsoft.com/office/drawing/2014/main" id="{52070CD6-CAA3-6795-6C5B-53BBBF2F8C69}"/>
              </a:ext>
            </a:extLst>
          </p:cNvPr>
          <p:cNvSpPr txBox="1"/>
          <p:nvPr/>
        </p:nvSpPr>
        <p:spPr>
          <a:xfrm>
            <a:off x="13191173" y="2141910"/>
            <a:ext cx="4698786" cy="529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2600" b="1" dirty="0">
                <a:solidFill>
                  <a:srgbClr val="002060"/>
                </a:solidFill>
                <a:effectLst/>
                <a:ea typeface="Arial" panose="020B0604020202020204" pitchFamily="34" charset="0"/>
              </a:rPr>
              <a:t>Post formats:</a:t>
            </a:r>
            <a:endParaRPr lang="en-SG" sz="2600" dirty="0">
              <a:solidFill>
                <a:srgbClr val="002060"/>
              </a:solidFill>
              <a:effectLst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SG" sz="2600" dirty="0">
                <a:solidFill>
                  <a:srgbClr val="002060"/>
                </a:solidFill>
                <a:effectLst/>
                <a:ea typeface="Arial" panose="020B0604020202020204" pitchFamily="34" charset="0"/>
              </a:rPr>
              <a:t>Single images receive the most likes</a:t>
            </a:r>
            <a:endParaRPr lang="en-SG" sz="2600" dirty="0">
              <a:solidFill>
                <a:srgbClr val="002060"/>
              </a:solidFill>
              <a:effectLst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sz="2600" dirty="0">
                <a:solidFill>
                  <a:srgbClr val="002060"/>
                </a:solidFill>
                <a:effectLst/>
                <a:ea typeface="Arial" panose="020B0604020202020204" pitchFamily="34" charset="0"/>
              </a:rPr>
              <a:t>Videos and carousels generate more engagement</a:t>
            </a:r>
            <a:endParaRPr lang="en-SG" sz="2600" dirty="0">
              <a:solidFill>
                <a:srgbClr val="002060"/>
              </a:solidFill>
              <a:effectLst/>
              <a:ea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2600" dirty="0">
                <a:solidFill>
                  <a:srgbClr val="002060"/>
                </a:solidFill>
                <a:effectLst/>
                <a:ea typeface="Arial" panose="020B0604020202020204" pitchFamily="34" charset="0"/>
              </a:rPr>
              <a:t> </a:t>
            </a:r>
            <a:endParaRPr lang="en-SG" sz="2600" dirty="0">
              <a:solidFill>
                <a:srgbClr val="002060"/>
              </a:solidFill>
              <a:effectLst/>
              <a:ea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2600" b="1" dirty="0">
                <a:solidFill>
                  <a:srgbClr val="002060"/>
                </a:solidFill>
                <a:effectLst/>
                <a:ea typeface="Arial" panose="020B0604020202020204" pitchFamily="34" charset="0"/>
              </a:rPr>
              <a:t>Strengths:</a:t>
            </a:r>
            <a:endParaRPr lang="en-SG" sz="2600" dirty="0">
              <a:solidFill>
                <a:srgbClr val="002060"/>
              </a:solidFill>
              <a:effectLst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SG" sz="2600" dirty="0">
                <a:solidFill>
                  <a:srgbClr val="002060"/>
                </a:solidFill>
                <a:ea typeface="Arial" panose="020B0604020202020204" pitchFamily="34" charset="0"/>
              </a:rPr>
              <a:t>periodical</a:t>
            </a:r>
            <a:r>
              <a:rPr lang="en-SG" sz="2600" dirty="0">
                <a:solidFill>
                  <a:srgbClr val="002060"/>
                </a:solidFill>
                <a:effectLst/>
                <a:ea typeface="Arial" panose="020B0604020202020204" pitchFamily="34" charset="0"/>
              </a:rPr>
              <a:t> presence on Facebook </a:t>
            </a:r>
            <a:endParaRPr lang="en-SG" sz="2600" dirty="0">
              <a:solidFill>
                <a:srgbClr val="002060"/>
              </a:solidFill>
              <a:effectLst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sz="2600" dirty="0">
                <a:solidFill>
                  <a:srgbClr val="002060"/>
                </a:solidFill>
                <a:effectLst/>
                <a:ea typeface="Arial" panose="020B0604020202020204" pitchFamily="34" charset="0"/>
              </a:rPr>
              <a:t>Effective at engaging with their audience</a:t>
            </a:r>
            <a:endParaRPr lang="en-SG" sz="2600" dirty="0">
              <a:solidFill>
                <a:srgbClr val="002060"/>
              </a:solidFill>
              <a:effectLst/>
              <a:ea typeface="Calibri" panose="020F050202020403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600" b="0" i="1" u="none" strike="noStrike" cap="none" dirty="0">
              <a:solidFill>
                <a:srgbClr val="00206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2779528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F1503063-743E-316F-48B9-80EF7DD837DE}"/>
              </a:ext>
            </a:extLst>
          </p:cNvPr>
          <p:cNvGrpSpPr/>
          <p:nvPr/>
        </p:nvGrpSpPr>
        <p:grpSpPr>
          <a:xfrm>
            <a:off x="7620000" y="9563100"/>
            <a:ext cx="10668000" cy="85510"/>
            <a:chOff x="0" y="0"/>
            <a:chExt cx="662281" cy="6857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3C5F5BB6-018D-752D-C285-86CFAF2120A1}"/>
                </a:ext>
              </a:extLst>
            </p:cNvPr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4BB1D1B6-FDC1-E945-1E2B-7AE9CC9E529E}"/>
                </a:ext>
              </a:extLst>
            </p:cNvPr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" name="Google Shape;432;g2c3541f57ff_0_81">
            <a:extLst>
              <a:ext uri="{FF2B5EF4-FFF2-40B4-BE49-F238E27FC236}">
                <a16:creationId xmlns:a16="http://schemas.microsoft.com/office/drawing/2014/main" id="{DD64473F-B0B5-203E-16E0-857BC4BCDDBB}"/>
              </a:ext>
            </a:extLst>
          </p:cNvPr>
          <p:cNvSpPr txBox="1"/>
          <p:nvPr/>
        </p:nvSpPr>
        <p:spPr>
          <a:xfrm>
            <a:off x="1658203" y="1269888"/>
            <a:ext cx="549249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SG" sz="2400" b="1" dirty="0">
                <a:solidFill>
                  <a:srgbClr val="002060"/>
                </a:solidFill>
                <a:latin typeface="Montserrat SemiBold"/>
                <a:ea typeface="Arial"/>
                <a:cs typeface="Arial"/>
                <a:sym typeface="Montserrat SemiBold"/>
              </a:rPr>
              <a:t>Areas of improvements for GLH</a:t>
            </a:r>
            <a:endParaRPr sz="2400" b="0" i="0" u="none" strike="noStrike" cap="none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04E264-AD4A-5A8F-6C51-A092011EB426}"/>
              </a:ext>
            </a:extLst>
          </p:cNvPr>
          <p:cNvSpPr txBox="1"/>
          <p:nvPr/>
        </p:nvSpPr>
        <p:spPr>
          <a:xfrm>
            <a:off x="1676400" y="1943100"/>
            <a:ext cx="7162800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000" b="1" dirty="0">
                <a:solidFill>
                  <a:srgbClr val="002060"/>
                </a:solidFill>
              </a:rPr>
              <a:t>Increase Engagement: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rgbClr val="002060"/>
                </a:solidFill>
              </a:rPr>
              <a:t>Post regularly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rgbClr val="002060"/>
                </a:solidFill>
              </a:rPr>
              <a:t>Use interactive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rgbClr val="002060"/>
                </a:solidFill>
              </a:rPr>
              <a:t>Feature user-generated content</a:t>
            </a:r>
          </a:p>
          <a:p>
            <a:endParaRPr lang="en-SG" sz="2000" dirty="0">
              <a:solidFill>
                <a:srgbClr val="002060"/>
              </a:solidFill>
            </a:endParaRPr>
          </a:p>
          <a:p>
            <a:r>
              <a:rPr lang="en-SG" sz="2000" b="1" dirty="0">
                <a:solidFill>
                  <a:srgbClr val="002060"/>
                </a:solidFill>
              </a:rPr>
              <a:t>Content Variety: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rgbClr val="002060"/>
                </a:solidFill>
              </a:rPr>
              <a:t>Incorporate visuals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rgbClr val="002060"/>
                </a:solidFill>
              </a:rPr>
              <a:t>Share educational posts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rgbClr val="002060"/>
                </a:solidFill>
              </a:rPr>
              <a:t>Showcase behind-the-scenes</a:t>
            </a:r>
          </a:p>
          <a:p>
            <a:endParaRPr lang="en-SG" sz="2000" dirty="0">
              <a:solidFill>
                <a:srgbClr val="002060"/>
              </a:solidFill>
            </a:endParaRPr>
          </a:p>
          <a:p>
            <a:r>
              <a:rPr lang="en-SG" sz="2000" b="1" dirty="0">
                <a:solidFill>
                  <a:srgbClr val="002060"/>
                </a:solidFill>
              </a:rPr>
              <a:t>Targeted Advertising: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rgbClr val="002060"/>
                </a:solidFill>
              </a:rPr>
              <a:t>Run ad campaigns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rgbClr val="002060"/>
                </a:solidFill>
              </a:rPr>
              <a:t>Use remarketing tools</a:t>
            </a:r>
          </a:p>
          <a:p>
            <a:endParaRPr lang="en-SG" sz="2000" dirty="0">
              <a:solidFill>
                <a:srgbClr val="002060"/>
              </a:solidFill>
            </a:endParaRPr>
          </a:p>
          <a:p>
            <a:r>
              <a:rPr lang="en-SG" sz="2000" b="1" dirty="0">
                <a:solidFill>
                  <a:srgbClr val="002060"/>
                </a:solidFill>
              </a:rPr>
              <a:t>Community Building: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rgbClr val="002060"/>
                </a:solidFill>
              </a:rPr>
              <a:t>Engage in Facebook 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rgbClr val="002060"/>
                </a:solidFill>
              </a:rPr>
              <a:t>Partner with other businesses</a:t>
            </a:r>
          </a:p>
          <a:p>
            <a:endParaRPr lang="en-SG" sz="2000" dirty="0">
              <a:solidFill>
                <a:srgbClr val="002060"/>
              </a:solidFill>
            </a:endParaRPr>
          </a:p>
          <a:p>
            <a:r>
              <a:rPr lang="en-SG" sz="2000" b="1" dirty="0">
                <a:solidFill>
                  <a:srgbClr val="002060"/>
                </a:solidFill>
              </a:rPr>
              <a:t>Analytics and Feedback: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rgbClr val="002060"/>
                </a:solidFill>
              </a:rPr>
              <a:t>Monitor Facebook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rgbClr val="002060"/>
                </a:solidFill>
              </a:rPr>
              <a:t>Seek and respond to feedback</a:t>
            </a:r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923B7FCF-2F0A-A512-92A0-46560DAEACA7}"/>
              </a:ext>
            </a:extLst>
          </p:cNvPr>
          <p:cNvGrpSpPr/>
          <p:nvPr/>
        </p:nvGrpSpPr>
        <p:grpSpPr>
          <a:xfrm>
            <a:off x="15599208" y="0"/>
            <a:ext cx="2688792" cy="10287000"/>
            <a:chOff x="0" y="0"/>
            <a:chExt cx="1680318" cy="2709333"/>
          </a:xfrm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F68007D0-5C81-B541-0C93-2352EE28DB91}"/>
                </a:ext>
              </a:extLst>
            </p:cNvPr>
            <p:cNvSpPr/>
            <p:nvPr/>
          </p:nvSpPr>
          <p:spPr>
            <a:xfrm>
              <a:off x="0" y="0"/>
              <a:ext cx="1680318" cy="2709333"/>
            </a:xfrm>
            <a:custGeom>
              <a:avLst/>
              <a:gdLst/>
              <a:ahLst/>
              <a:cxnLst/>
              <a:rect l="l" t="t" r="r" b="b"/>
              <a:pathLst>
                <a:path w="1680318" h="2709333">
                  <a:moveTo>
                    <a:pt x="0" y="0"/>
                  </a:moveTo>
                  <a:lnTo>
                    <a:pt x="1680318" y="0"/>
                  </a:lnTo>
                  <a:lnTo>
                    <a:pt x="168031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9C21BD96-076E-BAF8-0019-3E491810D029}"/>
                </a:ext>
              </a:extLst>
            </p:cNvPr>
            <p:cNvSpPr txBox="1"/>
            <p:nvPr/>
          </p:nvSpPr>
          <p:spPr>
            <a:xfrm>
              <a:off x="0" y="-47625"/>
              <a:ext cx="168031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53331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F1503063-743E-316F-48B9-80EF7DD837DE}"/>
              </a:ext>
            </a:extLst>
          </p:cNvPr>
          <p:cNvGrpSpPr/>
          <p:nvPr/>
        </p:nvGrpSpPr>
        <p:grpSpPr>
          <a:xfrm>
            <a:off x="7620000" y="9563100"/>
            <a:ext cx="10668000" cy="85510"/>
            <a:chOff x="0" y="0"/>
            <a:chExt cx="662281" cy="6857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3C5F5BB6-018D-752D-C285-86CFAF2120A1}"/>
                </a:ext>
              </a:extLst>
            </p:cNvPr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4BB1D1B6-FDC1-E945-1E2B-7AE9CC9E529E}"/>
                </a:ext>
              </a:extLst>
            </p:cNvPr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" name="TextBox 12">
            <a:extLst>
              <a:ext uri="{FF2B5EF4-FFF2-40B4-BE49-F238E27FC236}">
                <a16:creationId xmlns:a16="http://schemas.microsoft.com/office/drawing/2014/main" id="{DE80114B-00AD-15A0-E177-D0905EF6D1A0}"/>
              </a:ext>
            </a:extLst>
          </p:cNvPr>
          <p:cNvSpPr txBox="1"/>
          <p:nvPr/>
        </p:nvSpPr>
        <p:spPr>
          <a:xfrm>
            <a:off x="3810000" y="379450"/>
            <a:ext cx="7962900" cy="856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31"/>
              </a:lnSpc>
            </a:pPr>
            <a:r>
              <a:rPr lang="en-US" sz="4400" b="1" dirty="0">
                <a:solidFill>
                  <a:srgbClr val="004AA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eague Spartan"/>
              </a:rPr>
              <a:t>Competitors Instagram</a:t>
            </a:r>
          </a:p>
        </p:txBody>
      </p:sp>
      <p:sp>
        <p:nvSpPr>
          <p:cNvPr id="4" name="Google Shape;450;g2c3541f57ff_0_59">
            <a:extLst>
              <a:ext uri="{FF2B5EF4-FFF2-40B4-BE49-F238E27FC236}">
                <a16:creationId xmlns:a16="http://schemas.microsoft.com/office/drawing/2014/main" id="{AFC258DC-0F05-A053-8331-59089328FD61}"/>
              </a:ext>
            </a:extLst>
          </p:cNvPr>
          <p:cNvSpPr txBox="1"/>
          <p:nvPr/>
        </p:nvSpPr>
        <p:spPr>
          <a:xfrm>
            <a:off x="1275455" y="2095500"/>
            <a:ext cx="5368780" cy="360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SG" sz="2000" b="1" dirty="0">
                <a:solidFill>
                  <a:srgbClr val="002060"/>
                </a:solidFill>
                <a:latin typeface="Montserrat SemiBold"/>
                <a:ea typeface="Montserrat Medium"/>
                <a:cs typeface="Montserrat Medium"/>
                <a:sym typeface="Montserrat SemiBold"/>
              </a:rPr>
              <a:t>Carrier</a:t>
            </a:r>
            <a:endParaRPr sz="2000" b="0" u="none" strike="noStrike" cap="none" dirty="0">
              <a:solidFill>
                <a:srgbClr val="00206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" name="Google Shape;450;g2c3541f57ff_0_59">
            <a:extLst>
              <a:ext uri="{FF2B5EF4-FFF2-40B4-BE49-F238E27FC236}">
                <a16:creationId xmlns:a16="http://schemas.microsoft.com/office/drawing/2014/main" id="{DA1A494E-163F-AEC8-7DF7-8ACABD5E5833}"/>
              </a:ext>
            </a:extLst>
          </p:cNvPr>
          <p:cNvSpPr txBox="1"/>
          <p:nvPr/>
        </p:nvSpPr>
        <p:spPr>
          <a:xfrm>
            <a:off x="1275455" y="2749844"/>
            <a:ext cx="7106545" cy="4552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2400" b="1" dirty="0">
                <a:solidFill>
                  <a:schemeClr val="tx2"/>
                </a:solidFill>
                <a:effectLst/>
                <a:ea typeface="Arial" panose="020B0604020202020204" pitchFamily="34" charset="0"/>
              </a:rPr>
              <a:t>IG Followers: </a:t>
            </a:r>
            <a:r>
              <a:rPr lang="en-SG" sz="2400" dirty="0">
                <a:solidFill>
                  <a:schemeClr val="tx2"/>
                </a:solidFill>
                <a:ea typeface="Arial" panose="020B0604020202020204" pitchFamily="34" charset="0"/>
              </a:rPr>
              <a:t>53.3K</a:t>
            </a:r>
            <a:r>
              <a:rPr lang="en-SG" sz="2400" dirty="0">
                <a:solidFill>
                  <a:schemeClr val="tx2"/>
                </a:solidFill>
                <a:effectLst/>
                <a:ea typeface="Arial" panose="020B0604020202020204" pitchFamily="34" charset="0"/>
              </a:rPr>
              <a:t> users</a:t>
            </a:r>
            <a:r>
              <a:rPr lang="en-SG" sz="2400" b="1" dirty="0">
                <a:solidFill>
                  <a:schemeClr val="tx2"/>
                </a:solidFill>
                <a:effectLst/>
                <a:ea typeface="Arial" panose="020B0604020202020204" pitchFamily="34" charset="0"/>
              </a:rPr>
              <a:t> </a:t>
            </a:r>
            <a:endParaRPr lang="en-SG" sz="2400" dirty="0">
              <a:solidFill>
                <a:schemeClr val="tx2"/>
              </a:solidFill>
              <a:effectLst/>
              <a:ea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2400" b="1" dirty="0">
                <a:solidFill>
                  <a:schemeClr val="tx2"/>
                </a:solidFill>
                <a:effectLst/>
                <a:ea typeface="Arial" panose="020B0604020202020204" pitchFamily="34" charset="0"/>
              </a:rPr>
              <a:t>Average likes per post: </a:t>
            </a:r>
            <a:r>
              <a:rPr lang="en-SG" sz="2400" dirty="0">
                <a:solidFill>
                  <a:schemeClr val="tx2"/>
                </a:solidFill>
                <a:effectLst/>
                <a:ea typeface="Arial" panose="020B0604020202020204" pitchFamily="34" charset="0"/>
              </a:rPr>
              <a:t>50-200 </a:t>
            </a:r>
            <a:endParaRPr lang="en-SG" sz="2400" dirty="0">
              <a:solidFill>
                <a:schemeClr val="tx2"/>
              </a:solidFill>
              <a:effectLst/>
              <a:ea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2400" b="1" dirty="0">
                <a:solidFill>
                  <a:schemeClr val="tx2"/>
                </a:solidFill>
                <a:effectLst/>
                <a:ea typeface="Arial" panose="020B0604020202020204" pitchFamily="34" charset="0"/>
              </a:rPr>
              <a:t>Types of content with high engagement:</a:t>
            </a:r>
            <a:endParaRPr lang="en-SG" sz="2400" dirty="0">
              <a:solidFill>
                <a:schemeClr val="tx2"/>
              </a:solidFill>
              <a:effectLst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SG" sz="2400" dirty="0">
                <a:solidFill>
                  <a:schemeClr val="tx2"/>
                </a:solidFill>
                <a:ea typeface="Calibri" panose="020F0502020204030204" pitchFamily="34" charset="0"/>
              </a:rPr>
              <a:t>Images</a:t>
            </a:r>
            <a:endParaRPr lang="en-SG" sz="2400" dirty="0">
              <a:solidFill>
                <a:schemeClr val="tx2"/>
              </a:solidFill>
              <a:effectLst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sz="2400" dirty="0">
                <a:solidFill>
                  <a:schemeClr val="tx2"/>
                </a:solidFill>
                <a:ea typeface="Calibri" panose="020F0502020204030204" pitchFamily="34" charset="0"/>
              </a:rPr>
              <a:t>Videos</a:t>
            </a:r>
            <a:r>
              <a:rPr lang="en-SG" sz="2400" dirty="0">
                <a:solidFill>
                  <a:schemeClr val="tx2"/>
                </a:solidFill>
                <a:effectLst/>
                <a:ea typeface="Arial" panose="020B0604020202020204" pitchFamily="34" charset="0"/>
              </a:rPr>
              <a:t> </a:t>
            </a:r>
            <a:endParaRPr lang="en-SG" sz="2400" dirty="0">
              <a:solidFill>
                <a:schemeClr val="tx2"/>
              </a:solidFill>
              <a:effectLst/>
              <a:ea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2400" b="1" dirty="0">
                <a:solidFill>
                  <a:schemeClr val="tx2"/>
                </a:solidFill>
                <a:effectLst/>
                <a:ea typeface="Arial" panose="020B0604020202020204" pitchFamily="34" charset="0"/>
              </a:rPr>
              <a:t>Engagement strategies:</a:t>
            </a:r>
            <a:endParaRPr lang="en-SG" sz="2400" dirty="0">
              <a:solidFill>
                <a:schemeClr val="tx2"/>
              </a:solidFill>
              <a:effectLst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sz="2400" dirty="0">
                <a:solidFill>
                  <a:schemeClr val="tx2"/>
                </a:solidFill>
                <a:effectLst/>
                <a:ea typeface="Arial" panose="020B0604020202020204" pitchFamily="34" charset="0"/>
              </a:rPr>
              <a:t>Encourages user-generated content</a:t>
            </a:r>
            <a:endParaRPr lang="en-SG" sz="2400" dirty="0">
              <a:solidFill>
                <a:schemeClr val="tx2"/>
              </a:solidFill>
              <a:effectLst/>
              <a:ea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2400" dirty="0">
                <a:solidFill>
                  <a:schemeClr val="tx2"/>
                </a:solidFill>
                <a:effectLst/>
                <a:ea typeface="Arial" panose="020B0604020202020204" pitchFamily="34" charset="0"/>
              </a:rPr>
              <a:t> </a:t>
            </a:r>
            <a:endParaRPr lang="en-SG" sz="2400" dirty="0">
              <a:solidFill>
                <a:schemeClr val="tx2"/>
              </a:solidFill>
              <a:effectLst/>
              <a:ea typeface="Calibri" panose="020F050202020403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400" b="0" i="1" u="none" strike="noStrike" cap="none" dirty="0">
              <a:solidFill>
                <a:schemeClr val="tx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" name="Google Shape;450;g2c3541f57ff_0_59">
            <a:extLst>
              <a:ext uri="{FF2B5EF4-FFF2-40B4-BE49-F238E27FC236}">
                <a16:creationId xmlns:a16="http://schemas.microsoft.com/office/drawing/2014/main" id="{04A866E5-92F0-2EAC-B74F-B7E3E0C29884}"/>
              </a:ext>
            </a:extLst>
          </p:cNvPr>
          <p:cNvSpPr txBox="1"/>
          <p:nvPr/>
        </p:nvSpPr>
        <p:spPr>
          <a:xfrm>
            <a:off x="1295401" y="6255058"/>
            <a:ext cx="6248400" cy="4115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2400" b="1" dirty="0">
                <a:solidFill>
                  <a:schemeClr val="tx2"/>
                </a:solidFill>
                <a:effectLst/>
                <a:ea typeface="Arial" panose="020B0604020202020204" pitchFamily="34" charset="0"/>
              </a:rPr>
              <a:t>Post formats:</a:t>
            </a:r>
            <a:endParaRPr lang="en-SG" sz="2400" dirty="0">
              <a:solidFill>
                <a:schemeClr val="tx2"/>
              </a:solidFill>
              <a:effectLst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SG" sz="2400" dirty="0">
                <a:solidFill>
                  <a:schemeClr val="tx2"/>
                </a:solidFill>
                <a:effectLst/>
                <a:ea typeface="Arial" panose="020B0604020202020204" pitchFamily="34" charset="0"/>
              </a:rPr>
              <a:t>Single images receive the most likes</a:t>
            </a:r>
            <a:endParaRPr lang="en-SG" sz="2400" dirty="0">
              <a:solidFill>
                <a:schemeClr val="tx2"/>
              </a:solidFill>
              <a:effectLst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sz="2400" dirty="0">
                <a:solidFill>
                  <a:schemeClr val="tx2"/>
                </a:solidFill>
                <a:effectLst/>
                <a:ea typeface="Arial" panose="020B0604020202020204" pitchFamily="34" charset="0"/>
              </a:rPr>
              <a:t>Videos generate more comments </a:t>
            </a:r>
            <a:endParaRPr lang="en-SG" sz="2400" dirty="0">
              <a:solidFill>
                <a:schemeClr val="tx2"/>
              </a:solidFill>
              <a:effectLst/>
              <a:ea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2400" b="1" dirty="0">
                <a:solidFill>
                  <a:schemeClr val="tx2"/>
                </a:solidFill>
                <a:effectLst/>
                <a:ea typeface="Arial" panose="020B0604020202020204" pitchFamily="34" charset="0"/>
              </a:rPr>
              <a:t>Strengths:</a:t>
            </a:r>
            <a:endParaRPr lang="en-SG" sz="2400" dirty="0">
              <a:solidFill>
                <a:schemeClr val="tx2"/>
              </a:solidFill>
              <a:effectLst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SG" sz="2400" dirty="0">
                <a:solidFill>
                  <a:schemeClr val="tx2"/>
                </a:solidFill>
                <a:effectLst/>
                <a:ea typeface="Arial" panose="020B0604020202020204" pitchFamily="34" charset="0"/>
              </a:rPr>
              <a:t>Consistent presence on Instagram</a:t>
            </a:r>
            <a:endParaRPr lang="en-SG" sz="2400" dirty="0">
              <a:solidFill>
                <a:schemeClr val="tx2"/>
              </a:solidFill>
              <a:effectLst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sz="2400" dirty="0">
                <a:solidFill>
                  <a:schemeClr val="tx2"/>
                </a:solidFill>
                <a:effectLst/>
                <a:ea typeface="Arial" panose="020B0604020202020204" pitchFamily="34" charset="0"/>
              </a:rPr>
              <a:t>Effective at engaging with their audience</a:t>
            </a:r>
            <a:endParaRPr lang="en-SG" sz="2400" dirty="0">
              <a:solidFill>
                <a:schemeClr val="tx2"/>
              </a:solidFill>
              <a:effectLst/>
              <a:ea typeface="Calibri" panose="020F050202020403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400" b="0" i="1" u="none" strike="noStrike" cap="none" dirty="0">
              <a:solidFill>
                <a:schemeClr val="tx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709682-2156-27CA-4C18-C39344830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1913461"/>
            <a:ext cx="7580781" cy="7011249"/>
          </a:xfrm>
          <a:prstGeom prst="rect">
            <a:avLst/>
          </a:prstGeom>
          <a:ln w="19050">
            <a:solidFill>
              <a:srgbClr val="004AAD"/>
            </a:solidFill>
          </a:ln>
        </p:spPr>
      </p:pic>
    </p:spTree>
    <p:extLst>
      <p:ext uri="{BB962C8B-B14F-4D97-AF65-F5344CB8AC3E}">
        <p14:creationId xmlns:p14="http://schemas.microsoft.com/office/powerpoint/2010/main" val="367148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F1503063-743E-316F-48B9-80EF7DD837DE}"/>
              </a:ext>
            </a:extLst>
          </p:cNvPr>
          <p:cNvGrpSpPr/>
          <p:nvPr/>
        </p:nvGrpSpPr>
        <p:grpSpPr>
          <a:xfrm>
            <a:off x="7620000" y="9563100"/>
            <a:ext cx="10668000" cy="85510"/>
            <a:chOff x="0" y="0"/>
            <a:chExt cx="662281" cy="6857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3C5F5BB6-018D-752D-C285-86CFAF2120A1}"/>
                </a:ext>
              </a:extLst>
            </p:cNvPr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4BB1D1B6-FDC1-E945-1E2B-7AE9CC9E529E}"/>
                </a:ext>
              </a:extLst>
            </p:cNvPr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" name="TextBox 12">
            <a:extLst>
              <a:ext uri="{FF2B5EF4-FFF2-40B4-BE49-F238E27FC236}">
                <a16:creationId xmlns:a16="http://schemas.microsoft.com/office/drawing/2014/main" id="{DE80114B-00AD-15A0-E177-D0905EF6D1A0}"/>
              </a:ext>
            </a:extLst>
          </p:cNvPr>
          <p:cNvSpPr txBox="1"/>
          <p:nvPr/>
        </p:nvSpPr>
        <p:spPr>
          <a:xfrm>
            <a:off x="3810000" y="379450"/>
            <a:ext cx="7962900" cy="856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31"/>
              </a:lnSpc>
            </a:pPr>
            <a:r>
              <a:rPr lang="en-US" sz="4400" b="1" dirty="0">
                <a:solidFill>
                  <a:srgbClr val="004AA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eague Spartan"/>
              </a:rPr>
              <a:t>Competitors Instagram</a:t>
            </a:r>
          </a:p>
        </p:txBody>
      </p:sp>
      <p:sp>
        <p:nvSpPr>
          <p:cNvPr id="4" name="Google Shape;450;g2c3541f57ff_0_59">
            <a:extLst>
              <a:ext uri="{FF2B5EF4-FFF2-40B4-BE49-F238E27FC236}">
                <a16:creationId xmlns:a16="http://schemas.microsoft.com/office/drawing/2014/main" id="{AFC258DC-0F05-A053-8331-59089328FD61}"/>
              </a:ext>
            </a:extLst>
          </p:cNvPr>
          <p:cNvSpPr txBox="1"/>
          <p:nvPr/>
        </p:nvSpPr>
        <p:spPr>
          <a:xfrm>
            <a:off x="1275455" y="2095500"/>
            <a:ext cx="5368780" cy="360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SG" sz="2000" b="1" dirty="0">
                <a:solidFill>
                  <a:srgbClr val="002060"/>
                </a:solidFill>
                <a:latin typeface="Montserrat SemiBold"/>
                <a:ea typeface="Montserrat Medium"/>
                <a:cs typeface="Montserrat Medium"/>
                <a:sym typeface="Montserrat SemiBold"/>
              </a:rPr>
              <a:t>Natural Cool</a:t>
            </a:r>
            <a:endParaRPr sz="2000" b="0" u="none" strike="noStrike" cap="none" dirty="0">
              <a:solidFill>
                <a:srgbClr val="00206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" name="Google Shape;450;g2c3541f57ff_0_59">
            <a:extLst>
              <a:ext uri="{FF2B5EF4-FFF2-40B4-BE49-F238E27FC236}">
                <a16:creationId xmlns:a16="http://schemas.microsoft.com/office/drawing/2014/main" id="{0AB8318F-507F-4343-8B37-56405BCD5920}"/>
              </a:ext>
            </a:extLst>
          </p:cNvPr>
          <p:cNvSpPr txBox="1"/>
          <p:nvPr/>
        </p:nvSpPr>
        <p:spPr>
          <a:xfrm>
            <a:off x="1275454" y="2875814"/>
            <a:ext cx="5811145" cy="3486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2400" b="1" dirty="0">
                <a:solidFill>
                  <a:schemeClr val="tx2"/>
                </a:solidFill>
                <a:effectLst/>
                <a:ea typeface="Arial" panose="020B0604020202020204" pitchFamily="34" charset="0"/>
              </a:rPr>
              <a:t>IG Followers: </a:t>
            </a:r>
            <a:r>
              <a:rPr lang="en-SG" sz="2400" dirty="0">
                <a:solidFill>
                  <a:schemeClr val="tx2"/>
                </a:solidFill>
                <a:ea typeface="Arial" panose="020B0604020202020204" pitchFamily="34" charset="0"/>
              </a:rPr>
              <a:t>20</a:t>
            </a:r>
            <a:r>
              <a:rPr lang="en-SG" sz="2400" dirty="0">
                <a:solidFill>
                  <a:schemeClr val="tx2"/>
                </a:solidFill>
                <a:effectLst/>
                <a:ea typeface="Arial" panose="020B0604020202020204" pitchFamily="34" charset="0"/>
              </a:rPr>
              <a:t> users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2400" b="1" dirty="0">
                <a:solidFill>
                  <a:schemeClr val="tx2"/>
                </a:solidFill>
                <a:effectLst/>
                <a:ea typeface="Arial" panose="020B0604020202020204" pitchFamily="34" charset="0"/>
              </a:rPr>
              <a:t>Average likes per post: </a:t>
            </a:r>
            <a:r>
              <a:rPr lang="en-SG" sz="2400" dirty="0">
                <a:solidFill>
                  <a:schemeClr val="tx2"/>
                </a:solidFill>
                <a:effectLst/>
                <a:ea typeface="Arial" panose="020B0604020202020204" pitchFamily="34" charset="0"/>
              </a:rPr>
              <a:t>0</a:t>
            </a:r>
            <a:endParaRPr lang="en-SG" sz="2400" dirty="0">
              <a:solidFill>
                <a:schemeClr val="tx2"/>
              </a:solidFill>
              <a:effectLst/>
              <a:ea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2400" b="1" dirty="0">
                <a:solidFill>
                  <a:schemeClr val="tx2"/>
                </a:solidFill>
                <a:effectLst/>
                <a:ea typeface="Arial" panose="020B0604020202020204" pitchFamily="34" charset="0"/>
              </a:rPr>
              <a:t>Types of content with high engagement</a:t>
            </a:r>
            <a:endParaRPr lang="en-SG" sz="2400" dirty="0">
              <a:solidFill>
                <a:schemeClr val="tx2"/>
              </a:solidFill>
              <a:effectLst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SG" sz="2400" dirty="0">
                <a:solidFill>
                  <a:schemeClr val="tx2"/>
                </a:solidFill>
                <a:ea typeface="Calibri" panose="020F0502020204030204" pitchFamily="34" charset="0"/>
              </a:rPr>
              <a:t>None</a:t>
            </a:r>
            <a:endParaRPr lang="en-SG" sz="2400" dirty="0">
              <a:solidFill>
                <a:schemeClr val="tx2"/>
              </a:solidFill>
              <a:effectLst/>
              <a:ea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SG" sz="2400" b="1" dirty="0">
              <a:solidFill>
                <a:schemeClr val="tx2"/>
              </a:solidFill>
              <a:effectLst/>
              <a:ea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2400" b="1" dirty="0">
                <a:solidFill>
                  <a:schemeClr val="tx2"/>
                </a:solidFill>
                <a:effectLst/>
                <a:ea typeface="Arial" panose="020B0604020202020204" pitchFamily="34" charset="0"/>
              </a:rPr>
              <a:t>Engagement strategies:</a:t>
            </a:r>
            <a:endParaRPr lang="en-SG" sz="2400" dirty="0">
              <a:solidFill>
                <a:schemeClr val="tx2"/>
              </a:solidFill>
              <a:effectLst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SG" sz="2400" dirty="0">
                <a:solidFill>
                  <a:schemeClr val="tx2"/>
                </a:solidFill>
                <a:ea typeface="Calibri" panose="020F0502020204030204" pitchFamily="34" charset="0"/>
              </a:rPr>
              <a:t>None</a:t>
            </a:r>
            <a:endParaRPr lang="en-SG" sz="2400" dirty="0">
              <a:solidFill>
                <a:schemeClr val="tx2"/>
              </a:solidFill>
              <a:effectLst/>
              <a:ea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2400" dirty="0">
                <a:solidFill>
                  <a:schemeClr val="tx2"/>
                </a:solidFill>
                <a:effectLst/>
                <a:ea typeface="Arial" panose="020B0604020202020204" pitchFamily="34" charset="0"/>
              </a:rPr>
              <a:t> </a:t>
            </a:r>
            <a:endParaRPr lang="en-SG" sz="2400" dirty="0">
              <a:solidFill>
                <a:schemeClr val="tx2"/>
              </a:solidFill>
              <a:effectLst/>
              <a:ea typeface="Calibri" panose="020F050202020403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400" b="0" i="1" u="none" strike="noStrike" cap="none" dirty="0">
              <a:solidFill>
                <a:schemeClr val="tx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" name="Google Shape;450;g2c3541f57ff_0_59">
            <a:extLst>
              <a:ext uri="{FF2B5EF4-FFF2-40B4-BE49-F238E27FC236}">
                <a16:creationId xmlns:a16="http://schemas.microsoft.com/office/drawing/2014/main" id="{3DD3F58E-F2AA-E876-7863-C7FA8302B683}"/>
              </a:ext>
            </a:extLst>
          </p:cNvPr>
          <p:cNvSpPr txBox="1"/>
          <p:nvPr/>
        </p:nvSpPr>
        <p:spPr>
          <a:xfrm>
            <a:off x="1214426" y="6438900"/>
            <a:ext cx="6100773" cy="3220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2400" b="1" dirty="0">
                <a:solidFill>
                  <a:schemeClr val="tx2"/>
                </a:solidFill>
                <a:effectLst/>
                <a:ea typeface="Arial" panose="020B0604020202020204" pitchFamily="34" charset="0"/>
              </a:rPr>
              <a:t>Post formats:</a:t>
            </a:r>
            <a:endParaRPr lang="en-SG" sz="2400" dirty="0">
              <a:solidFill>
                <a:schemeClr val="tx2"/>
              </a:solidFill>
              <a:effectLst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SG" sz="2400" dirty="0">
                <a:solidFill>
                  <a:schemeClr val="tx2"/>
                </a:solidFill>
                <a:ea typeface="Arial" panose="020B0604020202020204" pitchFamily="34" charset="0"/>
              </a:rPr>
              <a:t>I</a:t>
            </a:r>
            <a:r>
              <a:rPr lang="en-SG" sz="2400" dirty="0">
                <a:solidFill>
                  <a:schemeClr val="tx2"/>
                </a:solidFill>
                <a:effectLst/>
                <a:ea typeface="Arial" panose="020B0604020202020204" pitchFamily="34" charset="0"/>
              </a:rPr>
              <a:t>mages </a:t>
            </a:r>
            <a:endParaRPr lang="en-SG" sz="2400" dirty="0">
              <a:solidFill>
                <a:schemeClr val="tx2"/>
              </a:solidFill>
              <a:effectLst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sz="2400" dirty="0">
                <a:solidFill>
                  <a:schemeClr val="tx2"/>
                </a:solidFill>
                <a:effectLst/>
                <a:ea typeface="Arial" panose="020B0604020202020204" pitchFamily="34" charset="0"/>
              </a:rPr>
              <a:t>Videos 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2400" b="1" dirty="0">
                <a:solidFill>
                  <a:schemeClr val="tx2"/>
                </a:solidFill>
                <a:effectLst/>
                <a:ea typeface="Arial" panose="020B0604020202020204" pitchFamily="34" charset="0"/>
              </a:rPr>
              <a:t>Strengths:</a:t>
            </a:r>
            <a:endParaRPr lang="en-SG" sz="2400" dirty="0">
              <a:solidFill>
                <a:schemeClr val="tx2"/>
              </a:solidFill>
              <a:effectLst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SG" sz="2400" dirty="0">
                <a:solidFill>
                  <a:schemeClr val="tx2"/>
                </a:solidFill>
                <a:effectLst/>
                <a:ea typeface="Arial" panose="020B0604020202020204" pitchFamily="34" charset="0"/>
              </a:rPr>
              <a:t>Consistent presence on Instagram</a:t>
            </a:r>
            <a:endParaRPr lang="en-SG" sz="2400" dirty="0">
              <a:solidFill>
                <a:schemeClr val="tx2"/>
              </a:solidFill>
              <a:effectLst/>
              <a:ea typeface="Calibri" panose="020F050202020403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SG" sz="2400" dirty="0">
              <a:solidFill>
                <a:schemeClr val="tx2"/>
              </a:solidFill>
              <a:effectLst/>
              <a:ea typeface="Calibri" panose="020F050202020403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400" b="0" i="1" u="none" strike="noStrike" cap="none" dirty="0">
              <a:solidFill>
                <a:schemeClr val="tx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AE66DE5E-4B5A-4049-AC5F-19B32CDF7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2528437"/>
            <a:ext cx="9017871" cy="5230125"/>
          </a:xfrm>
          <a:prstGeom prst="rect">
            <a:avLst/>
          </a:prstGeom>
          <a:ln w="19050">
            <a:solidFill>
              <a:srgbClr val="004AAD"/>
            </a:solidFill>
          </a:ln>
        </p:spPr>
      </p:pic>
    </p:spTree>
    <p:extLst>
      <p:ext uri="{BB962C8B-B14F-4D97-AF65-F5344CB8AC3E}">
        <p14:creationId xmlns:p14="http://schemas.microsoft.com/office/powerpoint/2010/main" val="335304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 dirty="0"/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F1503063-743E-316F-48B9-80EF7DD837DE}"/>
              </a:ext>
            </a:extLst>
          </p:cNvPr>
          <p:cNvGrpSpPr/>
          <p:nvPr/>
        </p:nvGrpSpPr>
        <p:grpSpPr>
          <a:xfrm>
            <a:off x="7620000" y="9563100"/>
            <a:ext cx="10668000" cy="85510"/>
            <a:chOff x="0" y="0"/>
            <a:chExt cx="662281" cy="6857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3C5F5BB6-018D-752D-C285-86CFAF2120A1}"/>
                </a:ext>
              </a:extLst>
            </p:cNvPr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4BB1D1B6-FDC1-E945-1E2B-7AE9CC9E529E}"/>
                </a:ext>
              </a:extLst>
            </p:cNvPr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" name="Google Shape;432;g2c3541f57ff_0_81">
            <a:extLst>
              <a:ext uri="{FF2B5EF4-FFF2-40B4-BE49-F238E27FC236}">
                <a16:creationId xmlns:a16="http://schemas.microsoft.com/office/drawing/2014/main" id="{DD64473F-B0B5-203E-16E0-857BC4BCDDBB}"/>
              </a:ext>
            </a:extLst>
          </p:cNvPr>
          <p:cNvSpPr txBox="1"/>
          <p:nvPr/>
        </p:nvSpPr>
        <p:spPr>
          <a:xfrm>
            <a:off x="1658203" y="1269888"/>
            <a:ext cx="549249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SG" sz="2400" b="1" dirty="0">
                <a:solidFill>
                  <a:srgbClr val="002060"/>
                </a:solidFill>
                <a:latin typeface="Montserrat SemiBold"/>
                <a:ea typeface="Arial"/>
                <a:cs typeface="Arial"/>
                <a:sym typeface="Montserrat SemiBold"/>
              </a:rPr>
              <a:t>Areas of improvements for GLH</a:t>
            </a:r>
            <a:endParaRPr sz="2400" b="0" i="0" u="none" strike="noStrike" cap="none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7E6E04-7213-80E1-72BC-5C9D7B5D0901}"/>
              </a:ext>
            </a:extLst>
          </p:cNvPr>
          <p:cNvSpPr txBox="1"/>
          <p:nvPr/>
        </p:nvSpPr>
        <p:spPr>
          <a:xfrm>
            <a:off x="1753609" y="2910647"/>
            <a:ext cx="8382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Set up a Professional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Post Engaging Visuals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Use Hashtags and Geotags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Post Consistently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Engage with Users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Run Targeted 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Monitor Performance</a:t>
            </a:r>
          </a:p>
          <a:p>
            <a:endParaRPr lang="en-US" sz="2000" b="1" dirty="0">
              <a:solidFill>
                <a:schemeClr val="tx2"/>
              </a:solidFill>
            </a:endParaRPr>
          </a:p>
          <a:p>
            <a:r>
              <a:rPr lang="en-US" sz="2000" b="1" dirty="0">
                <a:solidFill>
                  <a:schemeClr val="tx2"/>
                </a:solidFill>
              </a:rPr>
              <a:t>Example Content Ideas: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"Project Sneak Peek" series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"Meet the Team"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"Industry Trends and Tips" posts</a:t>
            </a:r>
            <a:endParaRPr lang="en-SG" sz="2000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D574B1-A794-9374-B4EE-B48DB7A0567A}"/>
              </a:ext>
            </a:extLst>
          </p:cNvPr>
          <p:cNvSpPr txBox="1"/>
          <p:nvPr/>
        </p:nvSpPr>
        <p:spPr>
          <a:xfrm>
            <a:off x="1658203" y="2059782"/>
            <a:ext cx="9249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To create a strong Instagram presence, increase brand awareness, and engage with potential clients and industry peers.</a:t>
            </a:r>
          </a:p>
        </p:txBody>
      </p:sp>
      <p:grpSp>
        <p:nvGrpSpPr>
          <p:cNvPr id="10" name="Group 3">
            <a:extLst>
              <a:ext uri="{FF2B5EF4-FFF2-40B4-BE49-F238E27FC236}">
                <a16:creationId xmlns:a16="http://schemas.microsoft.com/office/drawing/2014/main" id="{5F4FDA61-20B4-BC67-BD3C-2839D0E2F3D3}"/>
              </a:ext>
            </a:extLst>
          </p:cNvPr>
          <p:cNvGrpSpPr/>
          <p:nvPr/>
        </p:nvGrpSpPr>
        <p:grpSpPr>
          <a:xfrm>
            <a:off x="15599208" y="0"/>
            <a:ext cx="2688792" cy="10287000"/>
            <a:chOff x="0" y="0"/>
            <a:chExt cx="1680318" cy="2709333"/>
          </a:xfrm>
        </p:grpSpPr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688CB876-E24C-5241-E050-0EB4936387E2}"/>
                </a:ext>
              </a:extLst>
            </p:cNvPr>
            <p:cNvSpPr/>
            <p:nvPr/>
          </p:nvSpPr>
          <p:spPr>
            <a:xfrm>
              <a:off x="0" y="0"/>
              <a:ext cx="1680318" cy="2709333"/>
            </a:xfrm>
            <a:custGeom>
              <a:avLst/>
              <a:gdLst/>
              <a:ahLst/>
              <a:cxnLst/>
              <a:rect l="l" t="t" r="r" b="b"/>
              <a:pathLst>
                <a:path w="1680318" h="2709333">
                  <a:moveTo>
                    <a:pt x="0" y="0"/>
                  </a:moveTo>
                  <a:lnTo>
                    <a:pt x="1680318" y="0"/>
                  </a:lnTo>
                  <a:lnTo>
                    <a:pt x="168031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5FAEAB9B-3B5E-1853-2E2F-EFB507EA58CF}"/>
                </a:ext>
              </a:extLst>
            </p:cNvPr>
            <p:cNvSpPr txBox="1"/>
            <p:nvPr/>
          </p:nvSpPr>
          <p:spPr>
            <a:xfrm>
              <a:off x="0" y="-47625"/>
              <a:ext cx="168031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9568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F1503063-743E-316F-48B9-80EF7DD837DE}"/>
              </a:ext>
            </a:extLst>
          </p:cNvPr>
          <p:cNvGrpSpPr/>
          <p:nvPr/>
        </p:nvGrpSpPr>
        <p:grpSpPr>
          <a:xfrm>
            <a:off x="7620000" y="9563100"/>
            <a:ext cx="10668000" cy="85510"/>
            <a:chOff x="0" y="0"/>
            <a:chExt cx="662281" cy="6857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3C5F5BB6-018D-752D-C285-86CFAF2120A1}"/>
                </a:ext>
              </a:extLst>
            </p:cNvPr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4BB1D1B6-FDC1-E945-1E2B-7AE9CC9E529E}"/>
                </a:ext>
              </a:extLst>
            </p:cNvPr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" name="TextBox 12">
            <a:extLst>
              <a:ext uri="{FF2B5EF4-FFF2-40B4-BE49-F238E27FC236}">
                <a16:creationId xmlns:a16="http://schemas.microsoft.com/office/drawing/2014/main" id="{440235B7-8A4A-12E4-C816-BB98914465FA}"/>
              </a:ext>
            </a:extLst>
          </p:cNvPr>
          <p:cNvSpPr txBox="1"/>
          <p:nvPr/>
        </p:nvSpPr>
        <p:spPr>
          <a:xfrm>
            <a:off x="4343400" y="342900"/>
            <a:ext cx="7962900" cy="856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31"/>
              </a:lnSpc>
            </a:pPr>
            <a:r>
              <a:rPr lang="en-US" sz="4400" b="1" dirty="0">
                <a:solidFill>
                  <a:srgbClr val="004AA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eague Spartan"/>
              </a:rPr>
              <a:t>Meta Tags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AE798-563F-C5DD-CCA3-AE145DC39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2096" y="5504274"/>
            <a:ext cx="6588332" cy="3153201"/>
          </a:xfrm>
          <a:prstGeom prst="rect">
            <a:avLst/>
          </a:prstGeom>
          <a:ln w="19050">
            <a:solidFill>
              <a:srgbClr val="004AAD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BCAE07-B1CA-295B-D2E1-BE3FAEFDE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2096" y="1663076"/>
            <a:ext cx="6509014" cy="3445737"/>
          </a:xfrm>
          <a:prstGeom prst="rect">
            <a:avLst/>
          </a:prstGeom>
          <a:ln w="19050">
            <a:solidFill>
              <a:srgbClr val="004AAD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BF0CC6-93AA-5366-6F80-FBCC14967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8539" y="3845054"/>
            <a:ext cx="6509016" cy="364118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Google Shape;450;g2c3541f57ff_0_59">
            <a:extLst>
              <a:ext uri="{FF2B5EF4-FFF2-40B4-BE49-F238E27FC236}">
                <a16:creationId xmlns:a16="http://schemas.microsoft.com/office/drawing/2014/main" id="{9ED94357-7AB0-A7FB-41BB-AA7571EE4EED}"/>
              </a:ext>
            </a:extLst>
          </p:cNvPr>
          <p:cNvSpPr txBox="1"/>
          <p:nvPr/>
        </p:nvSpPr>
        <p:spPr>
          <a:xfrm>
            <a:off x="1788539" y="1697764"/>
            <a:ext cx="5298060" cy="1997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2400" b="1" dirty="0">
                <a:solidFill>
                  <a:schemeClr val="tx2"/>
                </a:solidFill>
                <a:effectLst/>
                <a:ea typeface="Arial" panose="020B0604020202020204" pitchFamily="34" charset="0"/>
              </a:rPr>
              <a:t>No Meta Ads</a:t>
            </a:r>
            <a:r>
              <a:rPr lang="en-SG" sz="2400" b="1" dirty="0">
                <a:solidFill>
                  <a:schemeClr val="tx2"/>
                </a:solidFill>
                <a:ea typeface="Arial" panose="020B0604020202020204" pitchFamily="34" charset="0"/>
              </a:rPr>
              <a:t> found for Guan Lee Hoe and competitors </a:t>
            </a: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SG" sz="2400" b="0" u="none" strike="noStrike" cap="none" dirty="0">
                <a:solidFill>
                  <a:schemeClr val="tx2"/>
                </a:solidFill>
                <a:ea typeface="Montserrat Medium"/>
                <a:cs typeface="Montserrat Medium"/>
                <a:sym typeface="Montserrat Medium"/>
              </a:rPr>
              <a:t>Carrier</a:t>
            </a: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chemeClr val="tx2"/>
                </a:solidFill>
                <a:ea typeface="Montserrat Medium"/>
                <a:cs typeface="Montserrat Medium"/>
                <a:sym typeface="Montserrat Medium"/>
              </a:rPr>
              <a:t>Natural Cool</a:t>
            </a:r>
            <a:endParaRPr lang="en-SG" sz="2400" b="0" u="none" strike="noStrike" cap="none" dirty="0">
              <a:solidFill>
                <a:schemeClr val="tx2"/>
              </a:solidFill>
              <a:ea typeface="Montserrat Medium"/>
              <a:cs typeface="Montserrat Medium"/>
              <a:sym typeface="Montserrat Medium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2400" dirty="0">
                <a:solidFill>
                  <a:schemeClr val="tx2"/>
                </a:solidFill>
                <a:effectLst/>
                <a:ea typeface="Arial" panose="020B0604020202020204" pitchFamily="34" charset="0"/>
              </a:rPr>
              <a:t> </a:t>
            </a:r>
            <a:endParaRPr lang="en-SG" sz="2400" dirty="0">
              <a:solidFill>
                <a:schemeClr val="tx2"/>
              </a:solidFill>
              <a:effectLst/>
              <a:ea typeface="Calibri" panose="020F050202020403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400" b="0" i="1" u="none" strike="noStrike" cap="none" dirty="0">
              <a:solidFill>
                <a:schemeClr val="tx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36498997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F1503063-743E-316F-48B9-80EF7DD837DE}"/>
              </a:ext>
            </a:extLst>
          </p:cNvPr>
          <p:cNvGrpSpPr/>
          <p:nvPr/>
        </p:nvGrpSpPr>
        <p:grpSpPr>
          <a:xfrm>
            <a:off x="7620000" y="9563100"/>
            <a:ext cx="10668000" cy="85510"/>
            <a:chOff x="0" y="0"/>
            <a:chExt cx="662281" cy="6857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3C5F5BB6-018D-752D-C285-86CFAF2120A1}"/>
                </a:ext>
              </a:extLst>
            </p:cNvPr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4BB1D1B6-FDC1-E945-1E2B-7AE9CC9E529E}"/>
                </a:ext>
              </a:extLst>
            </p:cNvPr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" name="TextBox 12">
            <a:extLst>
              <a:ext uri="{FF2B5EF4-FFF2-40B4-BE49-F238E27FC236}">
                <a16:creationId xmlns:a16="http://schemas.microsoft.com/office/drawing/2014/main" id="{440235B7-8A4A-12E4-C816-BB98914465FA}"/>
              </a:ext>
            </a:extLst>
          </p:cNvPr>
          <p:cNvSpPr txBox="1"/>
          <p:nvPr/>
        </p:nvSpPr>
        <p:spPr>
          <a:xfrm>
            <a:off x="4343400" y="342900"/>
            <a:ext cx="7962900" cy="856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31"/>
              </a:lnSpc>
            </a:pPr>
            <a:r>
              <a:rPr lang="en-US" sz="4400" b="1" dirty="0">
                <a:solidFill>
                  <a:srgbClr val="004AA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eague Spartan"/>
              </a:rPr>
              <a:t>Search Engine Marketing</a:t>
            </a:r>
          </a:p>
        </p:txBody>
      </p:sp>
      <p:sp>
        <p:nvSpPr>
          <p:cNvPr id="10" name="Google Shape;450;g2c3541f57ff_0_59">
            <a:extLst>
              <a:ext uri="{FF2B5EF4-FFF2-40B4-BE49-F238E27FC236}">
                <a16:creationId xmlns:a16="http://schemas.microsoft.com/office/drawing/2014/main" id="{9ED94357-7AB0-A7FB-41BB-AA7571EE4EED}"/>
              </a:ext>
            </a:extLst>
          </p:cNvPr>
          <p:cNvSpPr txBox="1"/>
          <p:nvPr/>
        </p:nvSpPr>
        <p:spPr>
          <a:xfrm>
            <a:off x="1788539" y="1697764"/>
            <a:ext cx="5298060" cy="164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2400" b="1" dirty="0">
                <a:solidFill>
                  <a:schemeClr val="tx2"/>
                </a:solidFill>
                <a:effectLst/>
                <a:ea typeface="Arial" panose="020B0604020202020204" pitchFamily="34" charset="0"/>
              </a:rPr>
              <a:t>No SEM</a:t>
            </a:r>
            <a:r>
              <a:rPr lang="en-SG" sz="2400" b="1" dirty="0">
                <a:solidFill>
                  <a:schemeClr val="tx2"/>
                </a:solidFill>
                <a:ea typeface="Arial" panose="020B0604020202020204" pitchFamily="34" charset="0"/>
              </a:rPr>
              <a:t> found for Guan Lee Hoe and competitors </a:t>
            </a: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SG" sz="2400" b="0" u="none" strike="noStrike" cap="none" dirty="0">
                <a:solidFill>
                  <a:schemeClr val="tx2"/>
                </a:solidFill>
                <a:ea typeface="Montserrat Medium"/>
                <a:cs typeface="Montserrat Medium"/>
                <a:sym typeface="Montserrat Medium"/>
              </a:rPr>
              <a:t>Carrier</a:t>
            </a: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chemeClr val="tx2"/>
                </a:solidFill>
                <a:ea typeface="Montserrat Medium"/>
                <a:cs typeface="Montserrat Medium"/>
                <a:sym typeface="Montserrat Medium"/>
              </a:rPr>
              <a:t>Natural Cool</a:t>
            </a:r>
            <a:endParaRPr lang="en-SG" sz="2400" b="0" u="none" strike="noStrike" cap="none" dirty="0">
              <a:solidFill>
                <a:schemeClr val="tx2"/>
              </a:solidFill>
              <a:ea typeface="Montserrat Medium"/>
              <a:cs typeface="Montserrat Medium"/>
              <a:sym typeface="Montserrat Medium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2400" dirty="0">
                <a:solidFill>
                  <a:schemeClr val="tx2"/>
                </a:solidFill>
                <a:effectLst/>
                <a:ea typeface="Arial" panose="020B0604020202020204" pitchFamily="34" charset="0"/>
              </a:rPr>
              <a:t> </a:t>
            </a:r>
            <a:endParaRPr lang="en-SG" sz="2400" dirty="0">
              <a:solidFill>
                <a:schemeClr val="tx2"/>
              </a:solidFill>
              <a:effectLst/>
              <a:ea typeface="Calibri" panose="020F050202020403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400" b="0" i="1" u="none" strike="noStrike" cap="none" dirty="0">
              <a:solidFill>
                <a:schemeClr val="tx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FD89FB-2FDB-CB65-BAB9-87DD49925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1542509"/>
            <a:ext cx="6752889" cy="360099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895336-A3BE-1CBA-8752-EAFBB13B7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5485006"/>
            <a:ext cx="6752890" cy="3498237"/>
          </a:xfrm>
          <a:prstGeom prst="rect">
            <a:avLst/>
          </a:prstGeom>
          <a:ln w="19050">
            <a:solidFill>
              <a:srgbClr val="004AAD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A1FDF2-E2B6-4FCA-DA01-7AEFB99D3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8539" y="3806991"/>
            <a:ext cx="6673727" cy="3893671"/>
          </a:xfrm>
          <a:prstGeom prst="rect">
            <a:avLst/>
          </a:prstGeom>
          <a:ln w="19050">
            <a:solidFill>
              <a:srgbClr val="004AAD"/>
            </a:solidFill>
          </a:ln>
        </p:spPr>
      </p:pic>
    </p:spTree>
    <p:extLst>
      <p:ext uri="{BB962C8B-B14F-4D97-AF65-F5344CB8AC3E}">
        <p14:creationId xmlns:p14="http://schemas.microsoft.com/office/powerpoint/2010/main" val="8486264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F1503063-743E-316F-48B9-80EF7DD837DE}"/>
              </a:ext>
            </a:extLst>
          </p:cNvPr>
          <p:cNvGrpSpPr/>
          <p:nvPr/>
        </p:nvGrpSpPr>
        <p:grpSpPr>
          <a:xfrm>
            <a:off x="7620000" y="9563100"/>
            <a:ext cx="10668000" cy="85510"/>
            <a:chOff x="0" y="0"/>
            <a:chExt cx="662281" cy="6857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3C5F5BB6-018D-752D-C285-86CFAF2120A1}"/>
                </a:ext>
              </a:extLst>
            </p:cNvPr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4BB1D1B6-FDC1-E945-1E2B-7AE9CC9E529E}"/>
                </a:ext>
              </a:extLst>
            </p:cNvPr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" name="TextBox 12">
            <a:extLst>
              <a:ext uri="{FF2B5EF4-FFF2-40B4-BE49-F238E27FC236}">
                <a16:creationId xmlns:a16="http://schemas.microsoft.com/office/drawing/2014/main" id="{5F314D9E-74A4-90EE-E4CE-FB1BD0EC8308}"/>
              </a:ext>
            </a:extLst>
          </p:cNvPr>
          <p:cNvSpPr txBox="1"/>
          <p:nvPr/>
        </p:nvSpPr>
        <p:spPr>
          <a:xfrm>
            <a:off x="3810000" y="379450"/>
            <a:ext cx="7962900" cy="856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31"/>
              </a:lnSpc>
            </a:pPr>
            <a:r>
              <a:rPr lang="en-US" sz="4400" b="1" dirty="0">
                <a:solidFill>
                  <a:srgbClr val="004AA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eague Spartan"/>
              </a:rPr>
              <a:t>Email Marketing</a:t>
            </a:r>
          </a:p>
        </p:txBody>
      </p:sp>
      <p:sp>
        <p:nvSpPr>
          <p:cNvPr id="4" name="Google Shape;450;g2c3541f57ff_0_59">
            <a:extLst>
              <a:ext uri="{FF2B5EF4-FFF2-40B4-BE49-F238E27FC236}">
                <a16:creationId xmlns:a16="http://schemas.microsoft.com/office/drawing/2014/main" id="{95071168-2665-6581-E022-830A198695C0}"/>
              </a:ext>
            </a:extLst>
          </p:cNvPr>
          <p:cNvSpPr txBox="1"/>
          <p:nvPr/>
        </p:nvSpPr>
        <p:spPr>
          <a:xfrm>
            <a:off x="1524000" y="2171700"/>
            <a:ext cx="63246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SG" sz="2400" b="1" u="none" strike="noStrike" cap="none" dirty="0">
                <a:solidFill>
                  <a:schemeClr val="tx2"/>
                </a:solidFill>
                <a:ea typeface="Montserrat Medium"/>
                <a:cs typeface="Montserrat Medium"/>
                <a:sym typeface="Montserrat Medium"/>
              </a:rPr>
              <a:t>No available </a:t>
            </a:r>
            <a:r>
              <a:rPr lang="en-SG" sz="2400" b="0" u="none" strike="noStrike" cap="none" dirty="0">
                <a:solidFill>
                  <a:schemeClr val="tx2"/>
                </a:solidFill>
                <a:ea typeface="Montserrat Medium"/>
                <a:cs typeface="Montserrat Medium"/>
                <a:sym typeface="Montserrat Medium"/>
              </a:rPr>
              <a:t>email marketing features on </a:t>
            </a: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chemeClr val="tx2"/>
                </a:solidFill>
                <a:ea typeface="Montserrat Medium"/>
                <a:cs typeface="Montserrat Medium"/>
                <a:sym typeface="Montserrat Medium"/>
              </a:rPr>
              <a:t>GLH</a:t>
            </a: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SG" sz="2400" b="0" u="none" strike="noStrike" cap="none" dirty="0">
                <a:solidFill>
                  <a:schemeClr val="tx2"/>
                </a:solidFill>
                <a:ea typeface="Montserrat Medium"/>
                <a:cs typeface="Montserrat Medium"/>
                <a:sym typeface="Montserrat Medium"/>
              </a:rPr>
              <a:t>Carrier</a:t>
            </a:r>
          </a:p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chemeClr val="tx2"/>
                </a:solidFill>
                <a:ea typeface="Montserrat Medium"/>
                <a:cs typeface="Montserrat Medium"/>
                <a:sym typeface="Montserrat Medium"/>
              </a:rPr>
              <a:t>Natural Cool</a:t>
            </a:r>
            <a:endParaRPr sz="2400" b="0" u="none" strike="noStrike" cap="none" dirty="0">
              <a:solidFill>
                <a:schemeClr val="tx2"/>
              </a:solidFill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EE09A1-CBC9-49A5-77F3-B74BD7274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813" y="4798344"/>
            <a:ext cx="4543946" cy="2647185"/>
          </a:xfrm>
          <a:prstGeom prst="rect">
            <a:avLst/>
          </a:prstGeom>
        </p:spPr>
      </p:pic>
      <p:pic>
        <p:nvPicPr>
          <p:cNvPr id="9" name="Picture 8" descr="A screenshot of a website&#10;&#10;Description automatically generated">
            <a:extLst>
              <a:ext uri="{FF2B5EF4-FFF2-40B4-BE49-F238E27FC236}">
                <a16:creationId xmlns:a16="http://schemas.microsoft.com/office/drawing/2014/main" id="{0D8C9A09-678D-9877-0692-2E23178E7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071833"/>
            <a:ext cx="4944062" cy="3368830"/>
          </a:xfrm>
          <a:prstGeom prst="rect">
            <a:avLst/>
          </a:prstGeom>
        </p:spPr>
      </p:pic>
      <p:pic>
        <p:nvPicPr>
          <p:cNvPr id="10" name="Picture 9" descr="A screenshot of a website&#10;&#10;Description automatically generated">
            <a:extLst>
              <a:ext uri="{FF2B5EF4-FFF2-40B4-BE49-F238E27FC236}">
                <a16:creationId xmlns:a16="http://schemas.microsoft.com/office/drawing/2014/main" id="{324BEDF8-5056-3554-29F3-5EC83163A6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1400" y="1048712"/>
            <a:ext cx="4735959" cy="787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873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F1503063-743E-316F-48B9-80EF7DD837DE}"/>
              </a:ext>
            </a:extLst>
          </p:cNvPr>
          <p:cNvGrpSpPr/>
          <p:nvPr/>
        </p:nvGrpSpPr>
        <p:grpSpPr>
          <a:xfrm>
            <a:off x="7620000" y="9563100"/>
            <a:ext cx="10668000" cy="85510"/>
            <a:chOff x="0" y="0"/>
            <a:chExt cx="662281" cy="6857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3C5F5BB6-018D-752D-C285-86CFAF2120A1}"/>
                </a:ext>
              </a:extLst>
            </p:cNvPr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4BB1D1B6-FDC1-E945-1E2B-7AE9CC9E529E}"/>
                </a:ext>
              </a:extLst>
            </p:cNvPr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C65F72DB-A519-8A09-58BD-B3245E6CD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582" y="2247900"/>
            <a:ext cx="14012835" cy="6418092"/>
          </a:xfrm>
          <a:prstGeom prst="rect">
            <a:avLst/>
          </a:prstGeom>
          <a:ln w="28575">
            <a:solidFill>
              <a:srgbClr val="004AAD"/>
            </a:solidFill>
          </a:ln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36BEE784-F1DA-A916-CAB8-515155929B59}"/>
              </a:ext>
            </a:extLst>
          </p:cNvPr>
          <p:cNvSpPr txBox="1"/>
          <p:nvPr/>
        </p:nvSpPr>
        <p:spPr>
          <a:xfrm>
            <a:off x="4876800" y="981828"/>
            <a:ext cx="7962900" cy="856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31"/>
              </a:lnSpc>
            </a:pPr>
            <a:r>
              <a:rPr lang="en-US" sz="4400" b="1" dirty="0">
                <a:solidFill>
                  <a:srgbClr val="004AA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eague Spartan"/>
              </a:rPr>
              <a:t>Marketing Prioritization</a:t>
            </a:r>
          </a:p>
        </p:txBody>
      </p:sp>
    </p:spTree>
    <p:extLst>
      <p:ext uri="{BB962C8B-B14F-4D97-AF65-F5344CB8AC3E}">
        <p14:creationId xmlns:p14="http://schemas.microsoft.com/office/powerpoint/2010/main" val="2868125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>
            <a:off x="15599208" y="0"/>
            <a:ext cx="2688792" cy="10287000"/>
            <a:chOff x="0" y="0"/>
            <a:chExt cx="1680318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80318" cy="2709333"/>
            </a:xfrm>
            <a:custGeom>
              <a:avLst/>
              <a:gdLst/>
              <a:ahLst/>
              <a:cxnLst/>
              <a:rect l="l" t="t" r="r" b="b"/>
              <a:pathLst>
                <a:path w="1680318" h="2709333">
                  <a:moveTo>
                    <a:pt x="0" y="0"/>
                  </a:moveTo>
                  <a:lnTo>
                    <a:pt x="1680318" y="0"/>
                  </a:lnTo>
                  <a:lnTo>
                    <a:pt x="168031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68031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970541" y="2006345"/>
            <a:ext cx="1601933" cy="6466659"/>
            <a:chOff x="0" y="0"/>
            <a:chExt cx="421908" cy="170315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21908" cy="1703153"/>
            </a:xfrm>
            <a:custGeom>
              <a:avLst/>
              <a:gdLst/>
              <a:ahLst/>
              <a:cxnLst/>
              <a:rect l="l" t="t" r="r" b="b"/>
              <a:pathLst>
                <a:path w="421908" h="1703153">
                  <a:moveTo>
                    <a:pt x="210954" y="0"/>
                  </a:moveTo>
                  <a:lnTo>
                    <a:pt x="210954" y="0"/>
                  </a:lnTo>
                  <a:cubicBezTo>
                    <a:pt x="266903" y="0"/>
                    <a:pt x="320560" y="22225"/>
                    <a:pt x="360121" y="61787"/>
                  </a:cubicBezTo>
                  <a:cubicBezTo>
                    <a:pt x="399683" y="101349"/>
                    <a:pt x="421908" y="155006"/>
                    <a:pt x="421908" y="210954"/>
                  </a:cubicBezTo>
                  <a:lnTo>
                    <a:pt x="421908" y="1492199"/>
                  </a:lnTo>
                  <a:cubicBezTo>
                    <a:pt x="421908" y="1548147"/>
                    <a:pt x="399683" y="1601804"/>
                    <a:pt x="360121" y="1641366"/>
                  </a:cubicBezTo>
                  <a:cubicBezTo>
                    <a:pt x="320560" y="1680928"/>
                    <a:pt x="266903" y="1703153"/>
                    <a:pt x="210954" y="1703153"/>
                  </a:cubicBezTo>
                  <a:lnTo>
                    <a:pt x="210954" y="1703153"/>
                  </a:lnTo>
                  <a:cubicBezTo>
                    <a:pt x="155006" y="1703153"/>
                    <a:pt x="101349" y="1680928"/>
                    <a:pt x="61787" y="1641366"/>
                  </a:cubicBezTo>
                  <a:cubicBezTo>
                    <a:pt x="22225" y="1601804"/>
                    <a:pt x="0" y="1548147"/>
                    <a:pt x="0" y="1492199"/>
                  </a:cubicBezTo>
                  <a:lnTo>
                    <a:pt x="0" y="210954"/>
                  </a:lnTo>
                  <a:cubicBezTo>
                    <a:pt x="0" y="155006"/>
                    <a:pt x="22225" y="101349"/>
                    <a:pt x="61787" y="61787"/>
                  </a:cubicBezTo>
                  <a:cubicBezTo>
                    <a:pt x="101349" y="22225"/>
                    <a:pt x="155006" y="0"/>
                    <a:pt x="210954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421908" cy="1750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TextBox 12">
            <a:extLst>
              <a:ext uri="{FF2B5EF4-FFF2-40B4-BE49-F238E27FC236}">
                <a16:creationId xmlns:a16="http://schemas.microsoft.com/office/drawing/2014/main" id="{34EE4A05-AE87-55D2-C279-6DED1947004A}"/>
              </a:ext>
            </a:extLst>
          </p:cNvPr>
          <p:cNvSpPr txBox="1"/>
          <p:nvPr/>
        </p:nvSpPr>
        <p:spPr>
          <a:xfrm>
            <a:off x="1066800" y="495300"/>
            <a:ext cx="7962900" cy="856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sz="5308" b="1" dirty="0">
                <a:solidFill>
                  <a:srgbClr val="004AA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eague Spartan"/>
              </a:rPr>
              <a:t>Executive Summary</a:t>
            </a:r>
          </a:p>
        </p:txBody>
      </p:sp>
      <p:sp>
        <p:nvSpPr>
          <p:cNvPr id="30" name="TextBox 14">
            <a:extLst>
              <a:ext uri="{FF2B5EF4-FFF2-40B4-BE49-F238E27FC236}">
                <a16:creationId xmlns:a16="http://schemas.microsoft.com/office/drawing/2014/main" id="{E0E29058-96D4-A737-7500-F7B90B882E5F}"/>
              </a:ext>
            </a:extLst>
          </p:cNvPr>
          <p:cNvSpPr txBox="1"/>
          <p:nvPr/>
        </p:nvSpPr>
        <p:spPr>
          <a:xfrm>
            <a:off x="1066800" y="1380679"/>
            <a:ext cx="14097000" cy="8974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en-US" sz="2400" b="1" dirty="0">
                <a:latin typeface="Aptos Display" panose="020B0004020202020204" pitchFamily="34" charset="0"/>
              </a:rPr>
              <a:t>Business Objective:</a:t>
            </a:r>
          </a:p>
          <a:p>
            <a:r>
              <a:rPr lang="en-US" sz="2400" dirty="0">
                <a:latin typeface="Aptos Display" panose="020B0004020202020204" pitchFamily="34" charset="0"/>
              </a:rPr>
              <a:t>Expand market reach by increasing brand awareness and generating high-quality leads among SMEs in Singapore through digital marketing, showcasing expertise in energy-efficient ACMV systems and sustainable solutions.</a:t>
            </a:r>
          </a:p>
          <a:p>
            <a:pPr marL="0" indent="0">
              <a:buNone/>
            </a:pPr>
            <a:endParaRPr lang="en-US" sz="2400" dirty="0">
              <a:latin typeface="Aptos Display" panose="020B000402020202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latin typeface="Aptos Display" panose="020B0004020202020204" pitchFamily="34" charset="0"/>
              </a:rPr>
              <a:t>Target Market:</a:t>
            </a:r>
          </a:p>
          <a:p>
            <a:r>
              <a:rPr lang="en-US" sz="2400" dirty="0">
                <a:latin typeface="Aptos Display" panose="020B0004020202020204" pitchFamily="34" charset="0"/>
              </a:rPr>
              <a:t>SME business owners who are expanding and need energy-efficient ACMV solutions for new spaces, valuing sustainability, cost efficiency, and quality service.</a:t>
            </a:r>
          </a:p>
          <a:p>
            <a:pPr marL="0" indent="0">
              <a:buNone/>
            </a:pPr>
            <a:endParaRPr lang="en-US" sz="2400" dirty="0">
              <a:latin typeface="Aptos Display" panose="020B000402020202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latin typeface="Aptos Display" panose="020B0004020202020204" pitchFamily="34" charset="0"/>
              </a:rPr>
              <a:t>Market Needs:</a:t>
            </a:r>
          </a:p>
          <a:p>
            <a:r>
              <a:rPr lang="en-US" sz="2400" dirty="0">
                <a:latin typeface="Aptos Display" panose="020B0004020202020204" pitchFamily="34" charset="0"/>
              </a:rPr>
              <a:t>SME owners who need reliable ACMV contractors to reduce operational costs, improve workplace comfort, and align with sustainable practices, seeking expert advice, competitive pricing, and minimal disruption during projects.</a:t>
            </a:r>
          </a:p>
          <a:p>
            <a:pPr marL="0" indent="0">
              <a:buNone/>
            </a:pPr>
            <a:endParaRPr lang="en-US" sz="2400" dirty="0">
              <a:latin typeface="Aptos Display" panose="020B000402020202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latin typeface="Aptos Display" panose="020B0004020202020204" pitchFamily="34" charset="0"/>
              </a:rPr>
              <a:t>Unique Value Proposition:</a:t>
            </a:r>
          </a:p>
          <a:p>
            <a:r>
              <a:rPr lang="en-US" sz="2400" dirty="0">
                <a:latin typeface="Aptos Display" panose="020B0004020202020204" pitchFamily="34" charset="0"/>
              </a:rPr>
              <a:t>Guan Lee Hoe offers energy-efficient ACMV consultancy and installation, significantly reducing electricity bills and enhancing efficiency, led by experienced founder Vince and a team of Certified Green Mark Managers ensuring sustainability compliance.</a:t>
            </a:r>
          </a:p>
          <a:p>
            <a:endParaRPr lang="en-US" sz="2400" dirty="0">
              <a:latin typeface="Aptos Display" panose="020B0004020202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 b="1" i="0" u="none" strike="noStrike" cap="none" dirty="0">
                <a:latin typeface="Aptos Display" panose="020B0004020202020204" pitchFamily="34" charset="0"/>
                <a:ea typeface="Montserrat"/>
                <a:cs typeface="Montserrat"/>
                <a:sym typeface="Montserrat"/>
              </a:rPr>
              <a:t>Product Overview</a:t>
            </a:r>
            <a:r>
              <a:rPr lang="en-US" sz="2400" b="0" i="0" u="none" strike="noStrike" cap="none" dirty="0">
                <a:latin typeface="Aptos Display" panose="020B0004020202020204" pitchFamily="34" charset="0"/>
                <a:ea typeface="Montserrat Medium"/>
                <a:cs typeface="Montserrat Medium"/>
                <a:sym typeface="Montserrat Medium"/>
              </a:rPr>
              <a:t>: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400" b="0" i="0" u="none" strike="noStrike" cap="none" dirty="0">
                <a:latin typeface="Aptos Display" panose="020B0004020202020204" pitchFamily="34" charset="0"/>
                <a:ea typeface="Montserrat Medium"/>
                <a:cs typeface="Montserrat Medium"/>
                <a:sym typeface="Montserrat Medium"/>
              </a:rPr>
              <a:t>Guan Lee Hoe Engineering Pte Ltd offers ACMV services. Services include: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400" b="0" i="0" u="none" strike="noStrike" cap="none" dirty="0">
                <a:latin typeface="Aptos Display" panose="020B0004020202020204" pitchFamily="34" charset="0"/>
                <a:ea typeface="Montserrat Medium"/>
                <a:cs typeface="Montserrat Medium"/>
                <a:sym typeface="Montserrat Medium"/>
              </a:rPr>
              <a:t>Custom ACMV systems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400" b="0" i="0" u="none" strike="noStrike" cap="none" dirty="0">
                <a:latin typeface="Aptos Display" panose="020B0004020202020204" pitchFamily="34" charset="0"/>
                <a:ea typeface="Montserrat Medium"/>
                <a:cs typeface="Montserrat Medium"/>
                <a:sym typeface="Montserrat Medium"/>
              </a:rPr>
              <a:t>Solutions that save on electricity bills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400" b="0" i="0" u="none" strike="noStrike" cap="none" dirty="0">
                <a:latin typeface="Aptos Display" panose="020B0004020202020204" pitchFamily="34" charset="0"/>
                <a:ea typeface="Montserrat Medium"/>
                <a:cs typeface="Montserrat Medium"/>
                <a:sym typeface="Montserrat Medium"/>
              </a:rPr>
              <a:t>Helping clients get BCA Green Mark certification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400" b="0" i="0" u="none" strike="noStrike" cap="none" dirty="0">
                <a:latin typeface="Aptos Display" panose="020B0004020202020204" pitchFamily="34" charset="0"/>
                <a:ea typeface="Montserrat Medium"/>
                <a:cs typeface="Montserrat Medium"/>
                <a:sym typeface="Montserrat Medium"/>
              </a:rPr>
              <a:t>Checking and improving existing systems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400" b="0" i="0" u="none" strike="noStrike" cap="none" dirty="0">
                <a:latin typeface="Aptos Display" panose="020B0004020202020204" pitchFamily="34" charset="0"/>
                <a:ea typeface="Montserrat Medium"/>
                <a:cs typeface="Montserrat Medium"/>
                <a:sym typeface="Montserrat Medium"/>
              </a:rPr>
              <a:t>Maintenance services</a:t>
            </a:r>
          </a:p>
          <a:p>
            <a:endParaRPr lang="en-US" sz="2400" dirty="0">
              <a:latin typeface="Aptos Display" panose="020B0004020202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F1503063-743E-316F-48B9-80EF7DD837DE}"/>
              </a:ext>
            </a:extLst>
          </p:cNvPr>
          <p:cNvGrpSpPr/>
          <p:nvPr/>
        </p:nvGrpSpPr>
        <p:grpSpPr>
          <a:xfrm>
            <a:off x="7620000" y="9563100"/>
            <a:ext cx="10668000" cy="85510"/>
            <a:chOff x="0" y="0"/>
            <a:chExt cx="662281" cy="6857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3C5F5BB6-018D-752D-C285-86CFAF2120A1}"/>
                </a:ext>
              </a:extLst>
            </p:cNvPr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4BB1D1B6-FDC1-E945-1E2B-7AE9CC9E529E}"/>
                </a:ext>
              </a:extLst>
            </p:cNvPr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1291AE7-84F1-93EF-6A66-7102E86B5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90410"/>
            <a:ext cx="14706600" cy="7991690"/>
          </a:xfrm>
          <a:prstGeom prst="rect">
            <a:avLst/>
          </a:prstGeom>
          <a:ln w="28575">
            <a:solidFill>
              <a:srgbClr val="004AAD"/>
            </a:solidFill>
          </a:ln>
        </p:spPr>
      </p:pic>
      <p:sp>
        <p:nvSpPr>
          <p:cNvPr id="9" name="TextBox 12">
            <a:extLst>
              <a:ext uri="{FF2B5EF4-FFF2-40B4-BE49-F238E27FC236}">
                <a16:creationId xmlns:a16="http://schemas.microsoft.com/office/drawing/2014/main" id="{FE434112-DC60-D6D8-E5A8-253D5613A568}"/>
              </a:ext>
            </a:extLst>
          </p:cNvPr>
          <p:cNvSpPr txBox="1"/>
          <p:nvPr/>
        </p:nvSpPr>
        <p:spPr>
          <a:xfrm>
            <a:off x="4495800" y="285154"/>
            <a:ext cx="7962900" cy="856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31"/>
              </a:lnSpc>
            </a:pPr>
            <a:r>
              <a:rPr lang="en-US" sz="4400" b="1" dirty="0">
                <a:solidFill>
                  <a:srgbClr val="004AA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eague Spartan"/>
              </a:rPr>
              <a:t>Customer Journey (Content)</a:t>
            </a:r>
          </a:p>
        </p:txBody>
      </p:sp>
    </p:spTree>
    <p:extLst>
      <p:ext uri="{BB962C8B-B14F-4D97-AF65-F5344CB8AC3E}">
        <p14:creationId xmlns:p14="http://schemas.microsoft.com/office/powerpoint/2010/main" val="21552729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F1503063-743E-316F-48B9-80EF7DD837DE}"/>
              </a:ext>
            </a:extLst>
          </p:cNvPr>
          <p:cNvGrpSpPr/>
          <p:nvPr/>
        </p:nvGrpSpPr>
        <p:grpSpPr>
          <a:xfrm>
            <a:off x="7620000" y="9563100"/>
            <a:ext cx="10668000" cy="85510"/>
            <a:chOff x="0" y="0"/>
            <a:chExt cx="662281" cy="6857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3C5F5BB6-018D-752D-C285-86CFAF2120A1}"/>
                </a:ext>
              </a:extLst>
            </p:cNvPr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4BB1D1B6-FDC1-E945-1E2B-7AE9CC9E529E}"/>
                </a:ext>
              </a:extLst>
            </p:cNvPr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oogle Shape;576;g26fd4ca01da_0_0">
            <a:extLst>
              <a:ext uri="{FF2B5EF4-FFF2-40B4-BE49-F238E27FC236}">
                <a16:creationId xmlns:a16="http://schemas.microsoft.com/office/drawing/2014/main" id="{830CCC70-A3E6-6EFC-239A-F603C9A9699E}"/>
              </a:ext>
            </a:extLst>
          </p:cNvPr>
          <p:cNvGrpSpPr/>
          <p:nvPr/>
        </p:nvGrpSpPr>
        <p:grpSpPr>
          <a:xfrm>
            <a:off x="2399465" y="1758960"/>
            <a:ext cx="13431248" cy="7049059"/>
            <a:chOff x="0" y="1774363"/>
            <a:chExt cx="9491134" cy="4350339"/>
          </a:xfrm>
        </p:grpSpPr>
        <p:sp>
          <p:nvSpPr>
            <p:cNvPr id="42" name="Google Shape;577;g26fd4ca01da_0_0">
              <a:extLst>
                <a:ext uri="{FF2B5EF4-FFF2-40B4-BE49-F238E27FC236}">
                  <a16:creationId xmlns:a16="http://schemas.microsoft.com/office/drawing/2014/main" id="{32B65614-4606-008F-D851-96CEE0AD47B4}"/>
                </a:ext>
              </a:extLst>
            </p:cNvPr>
            <p:cNvSpPr/>
            <p:nvPr/>
          </p:nvSpPr>
          <p:spPr>
            <a:xfrm>
              <a:off x="3739394" y="1950764"/>
              <a:ext cx="1480542" cy="896014"/>
            </a:xfrm>
            <a:custGeom>
              <a:avLst/>
              <a:gdLst/>
              <a:ahLst/>
              <a:cxnLst/>
              <a:rect l="l" t="t" r="r" b="b"/>
              <a:pathLst>
                <a:path w="1005077" h="608266" extrusionOk="0">
                  <a:moveTo>
                    <a:pt x="296599" y="0"/>
                  </a:moveTo>
                  <a:lnTo>
                    <a:pt x="1005078" y="0"/>
                  </a:lnTo>
                  <a:lnTo>
                    <a:pt x="708955" y="608266"/>
                  </a:lnTo>
                  <a:lnTo>
                    <a:pt x="0" y="608266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78;g26fd4ca01da_0_0">
              <a:extLst>
                <a:ext uri="{FF2B5EF4-FFF2-40B4-BE49-F238E27FC236}">
                  <a16:creationId xmlns:a16="http://schemas.microsoft.com/office/drawing/2014/main" id="{EECFECED-056E-7B73-4C53-49120FAE5BB5}"/>
                </a:ext>
              </a:extLst>
            </p:cNvPr>
            <p:cNvSpPr/>
            <p:nvPr/>
          </p:nvSpPr>
          <p:spPr>
            <a:xfrm>
              <a:off x="3229157" y="3048328"/>
              <a:ext cx="1479981" cy="896028"/>
            </a:xfrm>
            <a:custGeom>
              <a:avLst/>
              <a:gdLst/>
              <a:ahLst/>
              <a:cxnLst/>
              <a:rect l="l" t="t" r="r" b="b"/>
              <a:pathLst>
                <a:path w="1004696" h="608275" extrusionOk="0">
                  <a:moveTo>
                    <a:pt x="296599" y="0"/>
                  </a:moveTo>
                  <a:lnTo>
                    <a:pt x="1004697" y="0"/>
                  </a:lnTo>
                  <a:lnTo>
                    <a:pt x="708965" y="608276"/>
                  </a:lnTo>
                  <a:lnTo>
                    <a:pt x="0" y="608276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579;g26fd4ca01da_0_0">
              <a:extLst>
                <a:ext uri="{FF2B5EF4-FFF2-40B4-BE49-F238E27FC236}">
                  <a16:creationId xmlns:a16="http://schemas.microsoft.com/office/drawing/2014/main" id="{5E5C9DF6-A796-6B0D-DFD7-710F0E42BDF4}"/>
                </a:ext>
              </a:extLst>
            </p:cNvPr>
            <p:cNvSpPr/>
            <p:nvPr/>
          </p:nvSpPr>
          <p:spPr>
            <a:xfrm>
              <a:off x="2716456" y="4145906"/>
              <a:ext cx="1481497" cy="896028"/>
            </a:xfrm>
            <a:custGeom>
              <a:avLst/>
              <a:gdLst/>
              <a:ahLst/>
              <a:cxnLst/>
              <a:rect l="l" t="t" r="r" b="b"/>
              <a:pathLst>
                <a:path w="1005725" h="608275" extrusionOk="0">
                  <a:moveTo>
                    <a:pt x="296799" y="0"/>
                  </a:moveTo>
                  <a:lnTo>
                    <a:pt x="1005726" y="0"/>
                  </a:lnTo>
                  <a:lnTo>
                    <a:pt x="709127" y="608276"/>
                  </a:lnTo>
                  <a:lnTo>
                    <a:pt x="0" y="608276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580;g26fd4ca01da_0_0">
              <a:extLst>
                <a:ext uri="{FF2B5EF4-FFF2-40B4-BE49-F238E27FC236}">
                  <a16:creationId xmlns:a16="http://schemas.microsoft.com/office/drawing/2014/main" id="{71891F27-2055-CD87-8A7B-F62D62B0D9E4}"/>
                </a:ext>
              </a:extLst>
            </p:cNvPr>
            <p:cNvSpPr/>
            <p:nvPr/>
          </p:nvSpPr>
          <p:spPr>
            <a:xfrm>
              <a:off x="2181083" y="5230230"/>
              <a:ext cx="1480697" cy="894472"/>
            </a:xfrm>
            <a:custGeom>
              <a:avLst/>
              <a:gdLst/>
              <a:ahLst/>
              <a:cxnLst/>
              <a:rect l="l" t="t" r="r" b="b"/>
              <a:pathLst>
                <a:path w="1005182" h="607219" extrusionOk="0">
                  <a:moveTo>
                    <a:pt x="296094" y="0"/>
                  </a:moveTo>
                  <a:lnTo>
                    <a:pt x="1005183" y="0"/>
                  </a:lnTo>
                  <a:lnTo>
                    <a:pt x="707793" y="607219"/>
                  </a:lnTo>
                  <a:lnTo>
                    <a:pt x="0" y="607219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" name="Google Shape;581;g26fd4ca01da_0_0">
              <a:extLst>
                <a:ext uri="{FF2B5EF4-FFF2-40B4-BE49-F238E27FC236}">
                  <a16:creationId xmlns:a16="http://schemas.microsoft.com/office/drawing/2014/main" id="{8351FA56-4A74-5B47-7AD3-1326C7BF1AE3}"/>
                </a:ext>
              </a:extLst>
            </p:cNvPr>
            <p:cNvGrpSpPr/>
            <p:nvPr/>
          </p:nvGrpSpPr>
          <p:grpSpPr>
            <a:xfrm>
              <a:off x="0" y="1774363"/>
              <a:ext cx="4060382" cy="4342559"/>
              <a:chOff x="2742237" y="2526829"/>
              <a:chExt cx="2756420" cy="2947978"/>
            </a:xfrm>
          </p:grpSpPr>
          <p:sp>
            <p:nvSpPr>
              <p:cNvPr id="68" name="Google Shape;582;g26fd4ca01da_0_0">
                <a:extLst>
                  <a:ext uri="{FF2B5EF4-FFF2-40B4-BE49-F238E27FC236}">
                    <a16:creationId xmlns:a16="http://schemas.microsoft.com/office/drawing/2014/main" id="{0B798EA3-A93C-9EC6-D662-4D0CB19E35B6}"/>
                  </a:ext>
                </a:extLst>
              </p:cNvPr>
              <p:cNvSpPr/>
              <p:nvPr/>
            </p:nvSpPr>
            <p:spPr>
              <a:xfrm>
                <a:off x="3104902" y="3378812"/>
                <a:ext cx="2033749" cy="701126"/>
              </a:xfrm>
              <a:custGeom>
                <a:avLst/>
                <a:gdLst/>
                <a:ahLst/>
                <a:cxnLst/>
                <a:rect l="l" t="t" r="r" b="b"/>
                <a:pathLst>
                  <a:path w="2033749" h="701126" extrusionOk="0">
                    <a:moveTo>
                      <a:pt x="0" y="5296"/>
                    </a:moveTo>
                    <a:lnTo>
                      <a:pt x="296589" y="611715"/>
                    </a:lnTo>
                    <a:cubicBezTo>
                      <a:pt x="296589" y="611715"/>
                      <a:pt x="430797" y="651996"/>
                      <a:pt x="648072" y="678494"/>
                    </a:cubicBezTo>
                    <a:lnTo>
                      <a:pt x="669969" y="651434"/>
                    </a:lnTo>
                    <a:lnTo>
                      <a:pt x="648072" y="678494"/>
                    </a:lnTo>
                    <a:cubicBezTo>
                      <a:pt x="843515" y="702336"/>
                      <a:pt x="1106186" y="714966"/>
                      <a:pt x="1399042" y="677104"/>
                    </a:cubicBezTo>
                    <a:lnTo>
                      <a:pt x="1376953" y="651434"/>
                    </a:lnTo>
                    <a:lnTo>
                      <a:pt x="1399042" y="677104"/>
                    </a:lnTo>
                    <a:cubicBezTo>
                      <a:pt x="1508208" y="662988"/>
                      <a:pt x="1621536" y="641909"/>
                      <a:pt x="1737160" y="611715"/>
                    </a:cubicBezTo>
                    <a:lnTo>
                      <a:pt x="2033749" y="0"/>
                    </a:lnTo>
                    <a:cubicBezTo>
                      <a:pt x="1083078" y="182718"/>
                      <a:pt x="0" y="5296"/>
                      <a:pt x="0" y="5296"/>
                    </a:cubicBezTo>
                    <a:close/>
                  </a:path>
                </a:pathLst>
              </a:custGeom>
              <a:solidFill>
                <a:srgbClr val="4472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583;g26fd4ca01da_0_0">
                <a:extLst>
                  <a:ext uri="{FF2B5EF4-FFF2-40B4-BE49-F238E27FC236}">
                    <a16:creationId xmlns:a16="http://schemas.microsoft.com/office/drawing/2014/main" id="{6359D936-03F8-1F25-A2C8-2AA5016988E9}"/>
                  </a:ext>
                </a:extLst>
              </p:cNvPr>
              <p:cNvSpPr/>
              <p:nvPr/>
            </p:nvSpPr>
            <p:spPr>
              <a:xfrm>
                <a:off x="3104902" y="3318205"/>
                <a:ext cx="2033749" cy="143221"/>
              </a:xfrm>
              <a:custGeom>
                <a:avLst/>
                <a:gdLst/>
                <a:ahLst/>
                <a:cxnLst/>
                <a:rect l="l" t="t" r="r" b="b"/>
                <a:pathLst>
                  <a:path w="2033749" h="143221" extrusionOk="0">
                    <a:moveTo>
                      <a:pt x="423329" y="0"/>
                    </a:moveTo>
                    <a:cubicBezTo>
                      <a:pt x="422539" y="57"/>
                      <a:pt x="161287" y="18316"/>
                      <a:pt x="0" y="65913"/>
                    </a:cubicBezTo>
                    <a:cubicBezTo>
                      <a:pt x="0" y="65913"/>
                      <a:pt x="1083078" y="243335"/>
                      <a:pt x="2033749" y="60617"/>
                    </a:cubicBezTo>
                    <a:cubicBezTo>
                      <a:pt x="2033749" y="60617"/>
                      <a:pt x="1821799" y="14621"/>
                      <a:pt x="1586170" y="1867"/>
                    </a:cubicBezTo>
                    <a:lnTo>
                      <a:pt x="1586160" y="1857"/>
                    </a:lnTo>
                    <a:cubicBezTo>
                      <a:pt x="1422940" y="19421"/>
                      <a:pt x="1231354" y="33214"/>
                      <a:pt x="1027471" y="34137"/>
                    </a:cubicBezTo>
                    <a:cubicBezTo>
                      <a:pt x="807615" y="35128"/>
                      <a:pt x="598618" y="19669"/>
                      <a:pt x="423329" y="0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584;g26fd4ca01da_0_0">
                <a:extLst>
                  <a:ext uri="{FF2B5EF4-FFF2-40B4-BE49-F238E27FC236}">
                    <a16:creationId xmlns:a16="http://schemas.microsoft.com/office/drawing/2014/main" id="{D1C92C59-A54C-2231-97E3-5D711AF3348D}"/>
                  </a:ext>
                </a:extLst>
              </p:cNvPr>
              <p:cNvSpPr/>
              <p:nvPr/>
            </p:nvSpPr>
            <p:spPr>
              <a:xfrm>
                <a:off x="3462394" y="4125991"/>
                <a:ext cx="1313945" cy="690048"/>
              </a:xfrm>
              <a:custGeom>
                <a:avLst/>
                <a:gdLst/>
                <a:ahLst/>
                <a:cxnLst/>
                <a:rect l="l" t="t" r="r" b="b"/>
                <a:pathLst>
                  <a:path w="1313945" h="690048" extrusionOk="0">
                    <a:moveTo>
                      <a:pt x="0" y="2239"/>
                    </a:moveTo>
                    <a:lnTo>
                      <a:pt x="299237" y="608657"/>
                    </a:lnTo>
                    <a:cubicBezTo>
                      <a:pt x="390954" y="655206"/>
                      <a:pt x="478812" y="679742"/>
                      <a:pt x="559708" y="690048"/>
                    </a:cubicBezTo>
                    <a:cubicBezTo>
                      <a:pt x="634213" y="679780"/>
                      <a:pt x="701526" y="681542"/>
                      <a:pt x="758390" y="688724"/>
                    </a:cubicBezTo>
                    <a:cubicBezTo>
                      <a:pt x="917524" y="666560"/>
                      <a:pt x="1019470" y="601304"/>
                      <a:pt x="1019470" y="601304"/>
                    </a:cubicBezTo>
                    <a:lnTo>
                      <a:pt x="1313945" y="0"/>
                    </a:lnTo>
                    <a:cubicBezTo>
                      <a:pt x="1313936" y="0"/>
                      <a:pt x="718052" y="209960"/>
                      <a:pt x="0" y="2239"/>
                    </a:cubicBezTo>
                    <a:close/>
                  </a:path>
                </a:pathLst>
              </a:custGeom>
              <a:solidFill>
                <a:srgbClr val="ED7D3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585;g26fd4ca01da_0_0">
                <a:extLst>
                  <a:ext uri="{FF2B5EF4-FFF2-40B4-BE49-F238E27FC236}">
                    <a16:creationId xmlns:a16="http://schemas.microsoft.com/office/drawing/2014/main" id="{25BA9A95-D1ED-870E-23BE-16CE10685B31}"/>
                  </a:ext>
                </a:extLst>
              </p:cNvPr>
              <p:cNvSpPr/>
              <p:nvPr/>
            </p:nvSpPr>
            <p:spPr>
              <a:xfrm>
                <a:off x="3462394" y="4055916"/>
                <a:ext cx="1313935" cy="164057"/>
              </a:xfrm>
              <a:custGeom>
                <a:avLst/>
                <a:gdLst/>
                <a:ahLst/>
                <a:cxnLst/>
                <a:rect l="l" t="t" r="r" b="b"/>
                <a:pathLst>
                  <a:path w="1313935" h="164057" extrusionOk="0">
                    <a:moveTo>
                      <a:pt x="290579" y="1400"/>
                    </a:moveTo>
                    <a:lnTo>
                      <a:pt x="290579" y="1400"/>
                    </a:lnTo>
                    <a:cubicBezTo>
                      <a:pt x="290579" y="1410"/>
                      <a:pt x="100632" y="29947"/>
                      <a:pt x="0" y="72314"/>
                    </a:cubicBezTo>
                    <a:cubicBezTo>
                      <a:pt x="718052" y="280035"/>
                      <a:pt x="1313936" y="70075"/>
                      <a:pt x="1313936" y="70075"/>
                    </a:cubicBezTo>
                    <a:cubicBezTo>
                      <a:pt x="1235688" y="30947"/>
                      <a:pt x="1041578" y="38"/>
                      <a:pt x="1041578" y="38"/>
                    </a:cubicBezTo>
                    <a:lnTo>
                      <a:pt x="1041549" y="0"/>
                    </a:lnTo>
                    <a:cubicBezTo>
                      <a:pt x="748694" y="37862"/>
                      <a:pt x="486023" y="25232"/>
                      <a:pt x="290579" y="1400"/>
                    </a:cubicBezTo>
                    <a:close/>
                  </a:path>
                </a:pathLst>
              </a:custGeom>
              <a:solidFill>
                <a:srgbClr val="F4B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586;g26fd4ca01da_0_0">
                <a:extLst>
                  <a:ext uri="{FF2B5EF4-FFF2-40B4-BE49-F238E27FC236}">
                    <a16:creationId xmlns:a16="http://schemas.microsoft.com/office/drawing/2014/main" id="{61109113-E4D7-A04F-D27D-CC7E9C3642A7}"/>
                  </a:ext>
                </a:extLst>
              </p:cNvPr>
              <p:cNvSpPr/>
              <p:nvPr/>
            </p:nvSpPr>
            <p:spPr>
              <a:xfrm>
                <a:off x="2742237" y="2632843"/>
                <a:ext cx="2756420" cy="719535"/>
              </a:xfrm>
              <a:custGeom>
                <a:avLst/>
                <a:gdLst/>
                <a:ahLst/>
                <a:cxnLst/>
                <a:rect l="l" t="t" r="r" b="b"/>
                <a:pathLst>
                  <a:path w="2756420" h="719535" extrusionOk="0">
                    <a:moveTo>
                      <a:pt x="1334519" y="113071"/>
                    </a:moveTo>
                    <a:cubicBezTo>
                      <a:pt x="743988" y="107775"/>
                      <a:pt x="0" y="0"/>
                      <a:pt x="0" y="0"/>
                    </a:cubicBezTo>
                    <a:lnTo>
                      <a:pt x="296456" y="608276"/>
                    </a:lnTo>
                    <a:cubicBezTo>
                      <a:pt x="296456" y="608276"/>
                      <a:pt x="494662" y="652663"/>
                      <a:pt x="785994" y="685362"/>
                    </a:cubicBezTo>
                    <a:cubicBezTo>
                      <a:pt x="785994" y="685362"/>
                      <a:pt x="786032" y="685362"/>
                      <a:pt x="786032" y="685362"/>
                    </a:cubicBezTo>
                    <a:lnTo>
                      <a:pt x="810197" y="658587"/>
                    </a:lnTo>
                    <a:lnTo>
                      <a:pt x="786032" y="685362"/>
                    </a:lnTo>
                    <a:cubicBezTo>
                      <a:pt x="786032" y="685362"/>
                      <a:pt x="785994" y="685362"/>
                      <a:pt x="785994" y="685362"/>
                    </a:cubicBezTo>
                    <a:cubicBezTo>
                      <a:pt x="961282" y="705040"/>
                      <a:pt x="1170280" y="720490"/>
                      <a:pt x="1390126" y="719490"/>
                    </a:cubicBezTo>
                    <a:cubicBezTo>
                      <a:pt x="1594009" y="718566"/>
                      <a:pt x="1785595" y="704774"/>
                      <a:pt x="1948815" y="687210"/>
                    </a:cubicBezTo>
                    <a:lnTo>
                      <a:pt x="1919745" y="640042"/>
                    </a:lnTo>
                    <a:lnTo>
                      <a:pt x="1948815" y="687210"/>
                    </a:lnTo>
                    <a:cubicBezTo>
                      <a:pt x="2254110" y="654358"/>
                      <a:pt x="2459965" y="608266"/>
                      <a:pt x="2459965" y="608266"/>
                    </a:cubicBezTo>
                    <a:lnTo>
                      <a:pt x="2756421" y="4953"/>
                    </a:lnTo>
                    <a:cubicBezTo>
                      <a:pt x="2687441" y="29251"/>
                      <a:pt x="1925050" y="118367"/>
                      <a:pt x="1334519" y="113071"/>
                    </a:cubicBezTo>
                    <a:close/>
                  </a:path>
                </a:pathLst>
              </a:custGeom>
              <a:solidFill>
                <a:srgbClr val="44546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587;g26fd4ca01da_0_0">
                <a:extLst>
                  <a:ext uri="{FF2B5EF4-FFF2-40B4-BE49-F238E27FC236}">
                    <a16:creationId xmlns:a16="http://schemas.microsoft.com/office/drawing/2014/main" id="{7C0C9A20-5732-6CD3-01C2-0FD805D1BBC2}"/>
                  </a:ext>
                </a:extLst>
              </p:cNvPr>
              <p:cNvSpPr/>
              <p:nvPr/>
            </p:nvSpPr>
            <p:spPr>
              <a:xfrm>
                <a:off x="2742237" y="2526829"/>
                <a:ext cx="2756420" cy="219311"/>
              </a:xfrm>
              <a:custGeom>
                <a:avLst/>
                <a:gdLst/>
                <a:ahLst/>
                <a:cxnLst/>
                <a:rect l="l" t="t" r="r" b="b"/>
                <a:pathLst>
                  <a:path w="2756420" h="219311" extrusionOk="0">
                    <a:moveTo>
                      <a:pt x="0" y="106014"/>
                    </a:moveTo>
                    <a:cubicBezTo>
                      <a:pt x="0" y="106014"/>
                      <a:pt x="743988" y="213789"/>
                      <a:pt x="1334519" y="219085"/>
                    </a:cubicBezTo>
                    <a:cubicBezTo>
                      <a:pt x="1925050" y="224381"/>
                      <a:pt x="2687441" y="135265"/>
                      <a:pt x="2756421" y="110976"/>
                    </a:cubicBezTo>
                    <a:cubicBezTo>
                      <a:pt x="2756421" y="110976"/>
                      <a:pt x="1409643" y="-135378"/>
                      <a:pt x="0" y="106014"/>
                    </a:cubicBezTo>
                    <a:close/>
                  </a:path>
                </a:pathLst>
              </a:custGeom>
              <a:solidFill>
                <a:srgbClr val="8296B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588;g26fd4ca01da_0_0">
                <a:extLst>
                  <a:ext uri="{FF2B5EF4-FFF2-40B4-BE49-F238E27FC236}">
                    <a16:creationId xmlns:a16="http://schemas.microsoft.com/office/drawing/2014/main" id="{C65C2D0C-8D7A-6457-3992-B38AC8AD9016}"/>
                  </a:ext>
                </a:extLst>
              </p:cNvPr>
              <p:cNvSpPr/>
              <p:nvPr/>
            </p:nvSpPr>
            <p:spPr>
              <a:xfrm>
                <a:off x="3831135" y="4867322"/>
                <a:ext cx="580710" cy="607485"/>
              </a:xfrm>
              <a:custGeom>
                <a:avLst/>
                <a:gdLst/>
                <a:ahLst/>
                <a:cxnLst/>
                <a:rect l="l" t="t" r="r" b="b"/>
                <a:pathLst>
                  <a:path w="580710" h="607485" extrusionOk="0">
                    <a:moveTo>
                      <a:pt x="0" y="0"/>
                    </a:moveTo>
                    <a:lnTo>
                      <a:pt x="290646" y="607486"/>
                    </a:lnTo>
                    <a:lnTo>
                      <a:pt x="580711" y="0"/>
                    </a:lnTo>
                    <a:cubicBezTo>
                      <a:pt x="287017" y="132817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589;g26fd4ca01da_0_0">
                <a:extLst>
                  <a:ext uri="{FF2B5EF4-FFF2-40B4-BE49-F238E27FC236}">
                    <a16:creationId xmlns:a16="http://schemas.microsoft.com/office/drawing/2014/main" id="{D9BF32C2-5DE6-E1BA-7712-1CE0A68B57EA}"/>
                  </a:ext>
                </a:extLst>
              </p:cNvPr>
              <p:cNvSpPr/>
              <p:nvPr/>
            </p:nvSpPr>
            <p:spPr>
              <a:xfrm>
                <a:off x="3831135" y="4808833"/>
                <a:ext cx="580710" cy="117528"/>
              </a:xfrm>
              <a:custGeom>
                <a:avLst/>
                <a:gdLst/>
                <a:ahLst/>
                <a:cxnLst/>
                <a:rect l="l" t="t" r="r" b="b"/>
                <a:pathLst>
                  <a:path w="580710" h="117528" extrusionOk="0">
                    <a:moveTo>
                      <a:pt x="190967" y="7207"/>
                    </a:moveTo>
                    <a:cubicBezTo>
                      <a:pt x="201721" y="8578"/>
                      <a:pt x="212379" y="9740"/>
                      <a:pt x="222885" y="10626"/>
                    </a:cubicBezTo>
                    <a:cubicBezTo>
                      <a:pt x="212379" y="9740"/>
                      <a:pt x="201721" y="8569"/>
                      <a:pt x="190967" y="7207"/>
                    </a:cubicBezTo>
                    <a:cubicBezTo>
                      <a:pt x="131359" y="15417"/>
                      <a:pt x="67208" y="31267"/>
                      <a:pt x="0" y="58499"/>
                    </a:cubicBezTo>
                    <a:cubicBezTo>
                      <a:pt x="0" y="58499"/>
                      <a:pt x="287017" y="191316"/>
                      <a:pt x="580711" y="58499"/>
                    </a:cubicBezTo>
                    <a:cubicBezTo>
                      <a:pt x="580711" y="58499"/>
                      <a:pt x="507521" y="20780"/>
                      <a:pt x="389649" y="5883"/>
                    </a:cubicBezTo>
                    <a:cubicBezTo>
                      <a:pt x="382191" y="6921"/>
                      <a:pt x="374761" y="7978"/>
                      <a:pt x="367056" y="8817"/>
                    </a:cubicBezTo>
                    <a:cubicBezTo>
                      <a:pt x="374761" y="7978"/>
                      <a:pt x="382191" y="6921"/>
                      <a:pt x="389649" y="5883"/>
                    </a:cubicBezTo>
                    <a:cubicBezTo>
                      <a:pt x="332775" y="-1299"/>
                      <a:pt x="265471" y="-3061"/>
                      <a:pt x="190967" y="720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" name="Google Shape;590;g26fd4ca01da_0_0">
              <a:extLst>
                <a:ext uri="{FF2B5EF4-FFF2-40B4-BE49-F238E27FC236}">
                  <a16:creationId xmlns:a16="http://schemas.microsoft.com/office/drawing/2014/main" id="{840FA6A2-FA13-CA64-4897-5140DFC4D61E}"/>
                </a:ext>
              </a:extLst>
            </p:cNvPr>
            <p:cNvGrpSpPr/>
            <p:nvPr/>
          </p:nvGrpSpPr>
          <p:grpSpPr>
            <a:xfrm>
              <a:off x="2032142" y="1937825"/>
              <a:ext cx="2028241" cy="4179098"/>
              <a:chOff x="4121772" y="2637796"/>
              <a:chExt cx="1376886" cy="2837011"/>
            </a:xfrm>
          </p:grpSpPr>
          <p:sp>
            <p:nvSpPr>
              <p:cNvPr id="64" name="Google Shape;591;g26fd4ca01da_0_0">
                <a:extLst>
                  <a:ext uri="{FF2B5EF4-FFF2-40B4-BE49-F238E27FC236}">
                    <a16:creationId xmlns:a16="http://schemas.microsoft.com/office/drawing/2014/main" id="{9C7A1553-A467-66B3-B5C2-E61F946AD379}"/>
                  </a:ext>
                </a:extLst>
              </p:cNvPr>
              <p:cNvSpPr/>
              <p:nvPr/>
            </p:nvSpPr>
            <p:spPr>
              <a:xfrm>
                <a:off x="4524279" y="3378812"/>
                <a:ext cx="614371" cy="674170"/>
              </a:xfrm>
              <a:custGeom>
                <a:avLst/>
                <a:gdLst/>
                <a:ahLst/>
                <a:cxnLst/>
                <a:rect l="l" t="t" r="r" b="b"/>
                <a:pathLst>
                  <a:path w="614371" h="674170" extrusionOk="0">
                    <a:moveTo>
                      <a:pt x="172269" y="60570"/>
                    </a:moveTo>
                    <a:lnTo>
                      <a:pt x="0" y="674170"/>
                    </a:lnTo>
                    <a:cubicBezTo>
                      <a:pt x="102927" y="660111"/>
                      <a:pt x="209274" y="640052"/>
                      <a:pt x="317783" y="611715"/>
                    </a:cubicBezTo>
                    <a:lnTo>
                      <a:pt x="614372" y="0"/>
                    </a:lnTo>
                    <a:cubicBezTo>
                      <a:pt x="468668" y="28004"/>
                      <a:pt x="319850" y="47520"/>
                      <a:pt x="172298" y="60541"/>
                    </a:cubicBezTo>
                    <a:lnTo>
                      <a:pt x="172269" y="60570"/>
                    </a:lnTo>
                    <a:close/>
                  </a:path>
                </a:pathLst>
              </a:custGeom>
              <a:solidFill>
                <a:srgbClr val="2F549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592;g26fd4ca01da_0_0">
                <a:extLst>
                  <a:ext uri="{FF2B5EF4-FFF2-40B4-BE49-F238E27FC236}">
                    <a16:creationId xmlns:a16="http://schemas.microsoft.com/office/drawing/2014/main" id="{2241E8B3-48B8-B920-F8DB-29EF895F18D3}"/>
                  </a:ext>
                </a:extLst>
              </p:cNvPr>
              <p:cNvSpPr/>
              <p:nvPr/>
            </p:nvSpPr>
            <p:spPr>
              <a:xfrm>
                <a:off x="4313805" y="4125991"/>
                <a:ext cx="462524" cy="669750"/>
              </a:xfrm>
              <a:custGeom>
                <a:avLst/>
                <a:gdLst/>
                <a:ahLst/>
                <a:cxnLst/>
                <a:rect l="l" t="t" r="r" b="b"/>
                <a:pathLst>
                  <a:path w="462524" h="669750" extrusionOk="0">
                    <a:moveTo>
                      <a:pt x="168240" y="66770"/>
                    </a:moveTo>
                    <a:lnTo>
                      <a:pt x="0" y="669750"/>
                    </a:lnTo>
                    <a:cubicBezTo>
                      <a:pt x="104623" y="641728"/>
                      <a:pt x="168049" y="601304"/>
                      <a:pt x="168049" y="601304"/>
                    </a:cubicBezTo>
                    <a:lnTo>
                      <a:pt x="462524" y="0"/>
                    </a:lnTo>
                    <a:cubicBezTo>
                      <a:pt x="462524" y="0"/>
                      <a:pt x="351672" y="38967"/>
                      <a:pt x="168250" y="66713"/>
                    </a:cubicBezTo>
                    <a:lnTo>
                      <a:pt x="168240" y="66770"/>
                    </a:lnTo>
                    <a:close/>
                  </a:path>
                </a:pathLst>
              </a:custGeom>
              <a:solidFill>
                <a:srgbClr val="C55A1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593;g26fd4ca01da_0_0">
                <a:extLst>
                  <a:ext uri="{FF2B5EF4-FFF2-40B4-BE49-F238E27FC236}">
                    <a16:creationId xmlns:a16="http://schemas.microsoft.com/office/drawing/2014/main" id="{E8AD3B05-5EC3-114A-55D7-EBD700EED5C8}"/>
                  </a:ext>
                </a:extLst>
              </p:cNvPr>
              <p:cNvSpPr/>
              <p:nvPr/>
            </p:nvSpPr>
            <p:spPr>
              <a:xfrm>
                <a:off x="4735277" y="2637796"/>
                <a:ext cx="763381" cy="677313"/>
              </a:xfrm>
              <a:custGeom>
                <a:avLst/>
                <a:gdLst/>
                <a:ahLst/>
                <a:cxnLst/>
                <a:rect l="l" t="t" r="r" b="b"/>
                <a:pathLst>
                  <a:path w="763381" h="677313" extrusionOk="0">
                    <a:moveTo>
                      <a:pt x="160696" y="72714"/>
                    </a:moveTo>
                    <a:lnTo>
                      <a:pt x="160696" y="72714"/>
                    </a:lnTo>
                    <a:lnTo>
                      <a:pt x="0" y="677313"/>
                    </a:lnTo>
                    <a:cubicBezTo>
                      <a:pt x="280740" y="644976"/>
                      <a:pt x="466925" y="603313"/>
                      <a:pt x="466925" y="603313"/>
                    </a:cubicBezTo>
                    <a:lnTo>
                      <a:pt x="763381" y="0"/>
                    </a:lnTo>
                    <a:cubicBezTo>
                      <a:pt x="725300" y="13421"/>
                      <a:pt x="475860" y="46587"/>
                      <a:pt x="160696" y="72714"/>
                    </a:cubicBezTo>
                    <a:close/>
                  </a:path>
                </a:pathLst>
              </a:custGeom>
              <a:solidFill>
                <a:srgbClr val="323F4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594;g26fd4ca01da_0_0">
                <a:extLst>
                  <a:ext uri="{FF2B5EF4-FFF2-40B4-BE49-F238E27FC236}">
                    <a16:creationId xmlns:a16="http://schemas.microsoft.com/office/drawing/2014/main" id="{AB4D7C5E-481E-FDDD-A9B0-74741E521E54}"/>
                  </a:ext>
                </a:extLst>
              </p:cNvPr>
              <p:cNvSpPr/>
              <p:nvPr/>
            </p:nvSpPr>
            <p:spPr>
              <a:xfrm>
                <a:off x="4121772" y="4867322"/>
                <a:ext cx="290064" cy="607485"/>
              </a:xfrm>
              <a:custGeom>
                <a:avLst/>
                <a:gdLst/>
                <a:ahLst/>
                <a:cxnLst/>
                <a:rect l="l" t="t" r="r" b="b"/>
                <a:pathLst>
                  <a:path w="290064" h="607485" extrusionOk="0">
                    <a:moveTo>
                      <a:pt x="155620" y="43939"/>
                    </a:moveTo>
                    <a:lnTo>
                      <a:pt x="155591" y="43977"/>
                    </a:lnTo>
                    <a:lnTo>
                      <a:pt x="0" y="607486"/>
                    </a:lnTo>
                    <a:lnTo>
                      <a:pt x="290065" y="0"/>
                    </a:lnTo>
                    <a:cubicBezTo>
                      <a:pt x="244745" y="20498"/>
                      <a:pt x="199596" y="34633"/>
                      <a:pt x="155620" y="43939"/>
                    </a:cubicBezTo>
                    <a:close/>
                  </a:path>
                </a:pathLst>
              </a:custGeom>
              <a:solidFill>
                <a:srgbClr val="7B7B7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" name="Google Shape;595;g26fd4ca01da_0_0">
              <a:extLst>
                <a:ext uri="{FF2B5EF4-FFF2-40B4-BE49-F238E27FC236}">
                  <a16:creationId xmlns:a16="http://schemas.microsoft.com/office/drawing/2014/main" id="{6E627F35-007A-28FE-1A91-10D1E18CFEAF}"/>
                </a:ext>
              </a:extLst>
            </p:cNvPr>
            <p:cNvGrpSpPr/>
            <p:nvPr/>
          </p:nvGrpSpPr>
          <p:grpSpPr>
            <a:xfrm>
              <a:off x="5514975" y="1900634"/>
              <a:ext cx="3950400" cy="994534"/>
              <a:chOff x="7187401" y="2054384"/>
              <a:chExt cx="3950400" cy="994534"/>
            </a:xfrm>
          </p:grpSpPr>
          <p:sp>
            <p:nvSpPr>
              <p:cNvPr id="62" name="Google Shape;596;g26fd4ca01da_0_0">
                <a:extLst>
                  <a:ext uri="{FF2B5EF4-FFF2-40B4-BE49-F238E27FC236}">
                    <a16:creationId xmlns:a16="http://schemas.microsoft.com/office/drawing/2014/main" id="{DD7C2DB1-7E76-D953-DB1A-5D3F8F471BDF}"/>
                  </a:ext>
                </a:extLst>
              </p:cNvPr>
              <p:cNvSpPr txBox="1"/>
              <p:nvPr/>
            </p:nvSpPr>
            <p:spPr>
              <a:xfrm>
                <a:off x="7212798" y="2054384"/>
                <a:ext cx="3683700" cy="38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en-SG" sz="2400" b="1" i="0" u="none" strike="noStrike" cap="none" dirty="0">
                    <a:solidFill>
                      <a:srgbClr val="44546A"/>
                    </a:solidFill>
                    <a:latin typeface="Arial"/>
                    <a:ea typeface="Arial"/>
                    <a:cs typeface="Arial"/>
                    <a:sym typeface="Arial"/>
                  </a:rPr>
                  <a:t>Attention</a:t>
                </a:r>
                <a:endParaRPr sz="2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597;g26fd4ca01da_0_0">
                <a:extLst>
                  <a:ext uri="{FF2B5EF4-FFF2-40B4-BE49-F238E27FC236}">
                    <a16:creationId xmlns:a16="http://schemas.microsoft.com/office/drawing/2014/main" id="{0C25B208-5D0F-3451-EC55-4FE1D42E936A}"/>
                  </a:ext>
                </a:extLst>
              </p:cNvPr>
              <p:cNvSpPr txBox="1"/>
              <p:nvPr/>
            </p:nvSpPr>
            <p:spPr>
              <a:xfrm>
                <a:off x="7187401" y="2354197"/>
                <a:ext cx="3950400" cy="6947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</a:pPr>
                <a:r>
                  <a:rPr lang="en-US" sz="1600" b="1" i="0" u="none" strike="noStrike" cap="none" dirty="0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SEO and SEM: </a:t>
                </a:r>
                <a:r>
                  <a:rPr lang="en-US" sz="1600" b="0" i="0" u="none" strike="noStrike" cap="none" dirty="0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Optimize for search visibility </a:t>
                </a:r>
              </a:p>
              <a:p>
                <a: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</a:pPr>
                <a:r>
                  <a:rPr lang="en-US" sz="1600" b="1" i="0" u="none" strike="noStrike" cap="none" dirty="0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Social Media Campaigns: </a:t>
                </a:r>
                <a:r>
                  <a:rPr lang="en-US" sz="1600" b="0" i="0" u="none" strike="noStrike" cap="none" dirty="0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Engage with visual content</a:t>
                </a:r>
                <a:endParaRPr lang="en-US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" name="Google Shape;598;g26fd4ca01da_0_0">
              <a:extLst>
                <a:ext uri="{FF2B5EF4-FFF2-40B4-BE49-F238E27FC236}">
                  <a16:creationId xmlns:a16="http://schemas.microsoft.com/office/drawing/2014/main" id="{9C08DE04-B0B6-0332-C13A-E3E63BF2F2D9}"/>
                </a:ext>
              </a:extLst>
            </p:cNvPr>
            <p:cNvSpPr txBox="1"/>
            <p:nvPr/>
          </p:nvSpPr>
          <p:spPr>
            <a:xfrm>
              <a:off x="4142991" y="2136887"/>
              <a:ext cx="7209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SG" sz="32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99;g26fd4ca01da_0_0">
              <a:extLst>
                <a:ext uri="{FF2B5EF4-FFF2-40B4-BE49-F238E27FC236}">
                  <a16:creationId xmlns:a16="http://schemas.microsoft.com/office/drawing/2014/main" id="{8D1957E1-A446-B5A9-F2F6-4FEB0CE0687C}"/>
                </a:ext>
              </a:extLst>
            </p:cNvPr>
            <p:cNvSpPr txBox="1"/>
            <p:nvPr/>
          </p:nvSpPr>
          <p:spPr>
            <a:xfrm>
              <a:off x="3669054" y="3176572"/>
              <a:ext cx="7209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SG" sz="32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600;g26fd4ca01da_0_0">
              <a:extLst>
                <a:ext uri="{FF2B5EF4-FFF2-40B4-BE49-F238E27FC236}">
                  <a16:creationId xmlns:a16="http://schemas.microsoft.com/office/drawing/2014/main" id="{33DCAABF-73E3-53BB-D32D-377A30853E9C}"/>
                </a:ext>
              </a:extLst>
            </p:cNvPr>
            <p:cNvSpPr txBox="1"/>
            <p:nvPr/>
          </p:nvSpPr>
          <p:spPr>
            <a:xfrm>
              <a:off x="3146882" y="4311210"/>
              <a:ext cx="7209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SG" sz="32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601;g26fd4ca01da_0_0">
              <a:extLst>
                <a:ext uri="{FF2B5EF4-FFF2-40B4-BE49-F238E27FC236}">
                  <a16:creationId xmlns:a16="http://schemas.microsoft.com/office/drawing/2014/main" id="{A17EEC14-7427-8B76-310F-9476C6D9A136}"/>
                </a:ext>
              </a:extLst>
            </p:cNvPr>
            <p:cNvSpPr txBox="1"/>
            <p:nvPr/>
          </p:nvSpPr>
          <p:spPr>
            <a:xfrm>
              <a:off x="2575418" y="5377102"/>
              <a:ext cx="7209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SG" sz="32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" name="Google Shape;602;g26fd4ca01da_0_0">
              <a:extLst>
                <a:ext uri="{FF2B5EF4-FFF2-40B4-BE49-F238E27FC236}">
                  <a16:creationId xmlns:a16="http://schemas.microsoft.com/office/drawing/2014/main" id="{3C3DA630-2826-7503-623D-6EEE831CD7C7}"/>
                </a:ext>
              </a:extLst>
            </p:cNvPr>
            <p:cNvGrpSpPr/>
            <p:nvPr/>
          </p:nvGrpSpPr>
          <p:grpSpPr>
            <a:xfrm>
              <a:off x="4863902" y="3033352"/>
              <a:ext cx="4627232" cy="1200388"/>
              <a:chOff x="6536328" y="3187102"/>
              <a:chExt cx="4627232" cy="1200388"/>
            </a:xfrm>
          </p:grpSpPr>
          <p:sp>
            <p:nvSpPr>
              <p:cNvPr id="60" name="Google Shape;603;g26fd4ca01da_0_0">
                <a:extLst>
                  <a:ext uri="{FF2B5EF4-FFF2-40B4-BE49-F238E27FC236}">
                    <a16:creationId xmlns:a16="http://schemas.microsoft.com/office/drawing/2014/main" id="{17E2C3FD-A44D-3572-1194-9589FEAAA521}"/>
                  </a:ext>
                </a:extLst>
              </p:cNvPr>
              <p:cNvSpPr txBox="1"/>
              <p:nvPr/>
            </p:nvSpPr>
            <p:spPr>
              <a:xfrm>
                <a:off x="6536328" y="3187102"/>
                <a:ext cx="3293400" cy="38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en-SG" sz="2400" b="1" i="0" u="none" strike="noStrike" cap="none">
                    <a:solidFill>
                      <a:srgbClr val="4472C4"/>
                    </a:solidFill>
                    <a:latin typeface="Arial"/>
                    <a:ea typeface="Arial"/>
                    <a:cs typeface="Arial"/>
                    <a:sym typeface="Arial"/>
                  </a:rPr>
                  <a:t>Interest</a:t>
                </a: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04;g26fd4ca01da_0_0">
                <a:extLst>
                  <a:ext uri="{FF2B5EF4-FFF2-40B4-BE49-F238E27FC236}">
                    <a16:creationId xmlns:a16="http://schemas.microsoft.com/office/drawing/2014/main" id="{32FF3593-4078-7D4C-EF47-291A44167758}"/>
                  </a:ext>
                </a:extLst>
              </p:cNvPr>
              <p:cNvSpPr txBox="1"/>
              <p:nvPr/>
            </p:nvSpPr>
            <p:spPr>
              <a:xfrm>
                <a:off x="6536330" y="3486915"/>
                <a:ext cx="4627230" cy="9005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600" b="1" i="0" u="none" strike="noStrike" cap="none" dirty="0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Websites: </a:t>
                </a:r>
                <a:r>
                  <a:rPr lang="en-US" sz="1600" b="0" i="0" u="none" strike="noStrike" cap="none" dirty="0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Provide case studies, informative articles and videos</a:t>
                </a: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600" b="1" dirty="0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Social Media: </a:t>
                </a:r>
                <a:r>
                  <a:rPr lang="en-US" sz="1600" dirty="0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Drive traffic and increase brand visibility via posts, videos and visual content</a:t>
                </a:r>
                <a:endParaRPr lang="en-US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" name="Google Shape;605;g26fd4ca01da_0_0">
              <a:extLst>
                <a:ext uri="{FF2B5EF4-FFF2-40B4-BE49-F238E27FC236}">
                  <a16:creationId xmlns:a16="http://schemas.microsoft.com/office/drawing/2014/main" id="{6888B7F3-ADF0-A052-832D-2A51A4B41F25}"/>
                </a:ext>
              </a:extLst>
            </p:cNvPr>
            <p:cNvGrpSpPr/>
            <p:nvPr/>
          </p:nvGrpSpPr>
          <p:grpSpPr>
            <a:xfrm>
              <a:off x="4389965" y="4162734"/>
              <a:ext cx="5101169" cy="788681"/>
              <a:chOff x="6062391" y="4316484"/>
              <a:chExt cx="5101169" cy="788681"/>
            </a:xfrm>
          </p:grpSpPr>
          <p:sp>
            <p:nvSpPr>
              <p:cNvPr id="58" name="Google Shape;606;g26fd4ca01da_0_0">
                <a:extLst>
                  <a:ext uri="{FF2B5EF4-FFF2-40B4-BE49-F238E27FC236}">
                    <a16:creationId xmlns:a16="http://schemas.microsoft.com/office/drawing/2014/main" id="{0197F037-93B2-3804-E9E4-BA39193F1B13}"/>
                  </a:ext>
                </a:extLst>
              </p:cNvPr>
              <p:cNvSpPr txBox="1"/>
              <p:nvPr/>
            </p:nvSpPr>
            <p:spPr>
              <a:xfrm>
                <a:off x="6062391" y="4316484"/>
                <a:ext cx="3396300" cy="38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en-SG" sz="2400" b="1" i="0" u="none" strike="noStrike" cap="none">
                    <a:solidFill>
                      <a:srgbClr val="ED7D31"/>
                    </a:solidFill>
                    <a:latin typeface="Arial"/>
                    <a:ea typeface="Arial"/>
                    <a:cs typeface="Arial"/>
                    <a:sym typeface="Arial"/>
                  </a:rPr>
                  <a:t>Desire</a:t>
                </a:r>
                <a:endParaRPr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607;g26fd4ca01da_0_0">
                <a:extLst>
                  <a:ext uri="{FF2B5EF4-FFF2-40B4-BE49-F238E27FC236}">
                    <a16:creationId xmlns:a16="http://schemas.microsoft.com/office/drawing/2014/main" id="{09E4FED0-90F8-45C9-3C23-F035489DF200}"/>
                  </a:ext>
                </a:extLst>
              </p:cNvPr>
              <p:cNvSpPr txBox="1"/>
              <p:nvPr/>
            </p:nvSpPr>
            <p:spPr>
              <a:xfrm>
                <a:off x="6062391" y="4616297"/>
                <a:ext cx="5101169" cy="4888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600" b="1" i="0" u="none" strike="noStrike" cap="none" dirty="0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Websites: </a:t>
                </a:r>
                <a:r>
                  <a:rPr lang="en-US" sz="1600" i="0" u="none" strike="noStrike" cap="none" dirty="0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Showcase testimonial</a:t>
                </a: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600" b="1" dirty="0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Social Media: </a:t>
                </a:r>
                <a:r>
                  <a:rPr lang="en-US" sz="1600" dirty="0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Share clients success stories and project results</a:t>
                </a:r>
                <a:endParaRPr lang="en-US" sz="16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" name="Google Shape;608;g26fd4ca01da_0_0">
              <a:extLst>
                <a:ext uri="{FF2B5EF4-FFF2-40B4-BE49-F238E27FC236}">
                  <a16:creationId xmlns:a16="http://schemas.microsoft.com/office/drawing/2014/main" id="{07361104-BE86-4767-FB45-C55459D7BE90}"/>
                </a:ext>
              </a:extLst>
            </p:cNvPr>
            <p:cNvGrpSpPr/>
            <p:nvPr/>
          </p:nvGrpSpPr>
          <p:grpSpPr>
            <a:xfrm>
              <a:off x="3867235" y="4962012"/>
              <a:ext cx="3950958" cy="882974"/>
              <a:chOff x="5539661" y="5115762"/>
              <a:chExt cx="3950958" cy="882974"/>
            </a:xfrm>
          </p:grpSpPr>
          <p:sp>
            <p:nvSpPr>
              <p:cNvPr id="56" name="Google Shape;609;g26fd4ca01da_0_0">
                <a:extLst>
                  <a:ext uri="{FF2B5EF4-FFF2-40B4-BE49-F238E27FC236}">
                    <a16:creationId xmlns:a16="http://schemas.microsoft.com/office/drawing/2014/main" id="{A1E74CD1-847B-5C17-2A47-067D70875982}"/>
                  </a:ext>
                </a:extLst>
              </p:cNvPr>
              <p:cNvSpPr txBox="1"/>
              <p:nvPr/>
            </p:nvSpPr>
            <p:spPr>
              <a:xfrm>
                <a:off x="5539661" y="5115762"/>
                <a:ext cx="3667200" cy="38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en-SG" sz="2400" b="1" i="0" u="none" strike="noStrike" cap="none" dirty="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Action</a:t>
                </a:r>
                <a:endParaRPr sz="2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610;g26fd4ca01da_0_0">
                <a:extLst>
                  <a:ext uri="{FF2B5EF4-FFF2-40B4-BE49-F238E27FC236}">
                    <a16:creationId xmlns:a16="http://schemas.microsoft.com/office/drawing/2014/main" id="{1ECD22C5-A35B-DF31-F6A0-C2611704227E}"/>
                  </a:ext>
                </a:extLst>
              </p:cNvPr>
              <p:cNvSpPr txBox="1"/>
              <p:nvPr/>
            </p:nvSpPr>
            <p:spPr>
              <a:xfrm>
                <a:off x="5540219" y="5689990"/>
                <a:ext cx="3950400" cy="3087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6EDCFCF0-D8C5-AAF8-C9D7-BB934FD711D4}"/>
              </a:ext>
            </a:extLst>
          </p:cNvPr>
          <p:cNvSpPr txBox="1"/>
          <p:nvPr/>
        </p:nvSpPr>
        <p:spPr>
          <a:xfrm>
            <a:off x="7872130" y="7432178"/>
            <a:ext cx="82607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Websites: </a:t>
            </a:r>
            <a:r>
              <a:rPr lang="en-US" sz="16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Use clear CTAs and landing page for conversion</a:t>
            </a:r>
            <a:endParaRPr lang="en-US" sz="160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Social Media: </a:t>
            </a:r>
            <a:r>
              <a:rPr lang="en-US" sz="16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Promote offers and CTAs for immediate action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Online Advertisements: </a:t>
            </a:r>
            <a:r>
              <a:rPr lang="en-US" sz="160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Run ads wit</a:t>
            </a:r>
            <a:r>
              <a:rPr lang="en-US" sz="16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h direct CTAs to drive conversion</a:t>
            </a:r>
            <a:endParaRPr lang="en-US" sz="16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TextBox 12">
            <a:extLst>
              <a:ext uri="{FF2B5EF4-FFF2-40B4-BE49-F238E27FC236}">
                <a16:creationId xmlns:a16="http://schemas.microsoft.com/office/drawing/2014/main" id="{D3FBD5F3-B992-7365-E240-6FB9DC9275C8}"/>
              </a:ext>
            </a:extLst>
          </p:cNvPr>
          <p:cNvSpPr txBox="1"/>
          <p:nvPr/>
        </p:nvSpPr>
        <p:spPr>
          <a:xfrm>
            <a:off x="4495800" y="285154"/>
            <a:ext cx="7962900" cy="856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31"/>
              </a:lnSpc>
            </a:pPr>
            <a:r>
              <a:rPr lang="en-US" sz="4400" b="1" dirty="0">
                <a:solidFill>
                  <a:srgbClr val="004AA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eague Spartan"/>
              </a:rPr>
              <a:t>Marketing Funnel</a:t>
            </a:r>
          </a:p>
        </p:txBody>
      </p:sp>
    </p:spTree>
    <p:extLst>
      <p:ext uri="{BB962C8B-B14F-4D97-AF65-F5344CB8AC3E}">
        <p14:creationId xmlns:p14="http://schemas.microsoft.com/office/powerpoint/2010/main" val="3132619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F1503063-743E-316F-48B9-80EF7DD837DE}"/>
              </a:ext>
            </a:extLst>
          </p:cNvPr>
          <p:cNvGrpSpPr/>
          <p:nvPr/>
        </p:nvGrpSpPr>
        <p:grpSpPr>
          <a:xfrm>
            <a:off x="7620000" y="9563100"/>
            <a:ext cx="10668000" cy="85510"/>
            <a:chOff x="0" y="0"/>
            <a:chExt cx="662281" cy="6857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3C5F5BB6-018D-752D-C285-86CFAF2120A1}"/>
                </a:ext>
              </a:extLst>
            </p:cNvPr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4BB1D1B6-FDC1-E945-1E2B-7AE9CC9E529E}"/>
                </a:ext>
              </a:extLst>
            </p:cNvPr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53BFAFF-4F4E-2950-CFB4-66C545D09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366" y="1770586"/>
            <a:ext cx="14201268" cy="6629400"/>
          </a:xfrm>
          <a:prstGeom prst="rect">
            <a:avLst/>
          </a:prstGeom>
          <a:ln w="28575">
            <a:solidFill>
              <a:srgbClr val="004AAD"/>
            </a:solidFill>
          </a:ln>
        </p:spPr>
      </p:pic>
      <p:sp>
        <p:nvSpPr>
          <p:cNvPr id="8" name="TextBox 12">
            <a:extLst>
              <a:ext uri="{FF2B5EF4-FFF2-40B4-BE49-F238E27FC236}">
                <a16:creationId xmlns:a16="http://schemas.microsoft.com/office/drawing/2014/main" id="{251AE856-B84D-1111-637A-F4C1B6D5CA81}"/>
              </a:ext>
            </a:extLst>
          </p:cNvPr>
          <p:cNvSpPr txBox="1"/>
          <p:nvPr/>
        </p:nvSpPr>
        <p:spPr>
          <a:xfrm>
            <a:off x="4495800" y="285154"/>
            <a:ext cx="7962900" cy="856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31"/>
              </a:lnSpc>
            </a:pPr>
            <a:r>
              <a:rPr lang="en-US" sz="4400" b="1" dirty="0">
                <a:solidFill>
                  <a:srgbClr val="004AA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eague Spartan"/>
              </a:rPr>
              <a:t>Smart Goal</a:t>
            </a:r>
          </a:p>
        </p:txBody>
      </p:sp>
    </p:spTree>
    <p:extLst>
      <p:ext uri="{BB962C8B-B14F-4D97-AF65-F5344CB8AC3E}">
        <p14:creationId xmlns:p14="http://schemas.microsoft.com/office/powerpoint/2010/main" val="16612787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4" name="Group 4"/>
          <p:cNvGrpSpPr/>
          <p:nvPr/>
        </p:nvGrpSpPr>
        <p:grpSpPr>
          <a:xfrm>
            <a:off x="-1130300" y="4057750"/>
            <a:ext cx="3086100" cy="2171499"/>
            <a:chOff x="0" y="0"/>
            <a:chExt cx="812800" cy="57191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571917"/>
            </a:xfrm>
            <a:custGeom>
              <a:avLst/>
              <a:gdLst/>
              <a:ahLst/>
              <a:cxnLst/>
              <a:rect l="l" t="t" r="r" b="b"/>
              <a:pathLst>
                <a:path w="812800" h="571917">
                  <a:moveTo>
                    <a:pt x="609600" y="0"/>
                  </a:moveTo>
                  <a:cubicBezTo>
                    <a:pt x="721824" y="0"/>
                    <a:pt x="812800" y="128028"/>
                    <a:pt x="812800" y="285959"/>
                  </a:cubicBezTo>
                  <a:cubicBezTo>
                    <a:pt x="812800" y="443889"/>
                    <a:pt x="721824" y="571917"/>
                    <a:pt x="609600" y="571917"/>
                  </a:cubicBezTo>
                  <a:lnTo>
                    <a:pt x="203200" y="571917"/>
                  </a:lnTo>
                  <a:cubicBezTo>
                    <a:pt x="90976" y="571917"/>
                    <a:pt x="0" y="443889"/>
                    <a:pt x="0" y="285959"/>
                  </a:cubicBezTo>
                  <a:cubicBezTo>
                    <a:pt x="0" y="1280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6195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810000" y="4624795"/>
            <a:ext cx="9982200" cy="856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4"/>
              </a:lnSpc>
            </a:pPr>
            <a:r>
              <a:rPr lang="en-US" sz="5303" dirty="0">
                <a:solidFill>
                  <a:srgbClr val="303642"/>
                </a:solidFill>
                <a:latin typeface="Lato Bold"/>
                <a:ea typeface="Lato Bold"/>
                <a:cs typeface="Lato Bold"/>
                <a:sym typeface="Lato Bold"/>
              </a:rPr>
              <a:t>MARKETING EXECUTION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6467343" y="4057750"/>
            <a:ext cx="3086100" cy="2171499"/>
            <a:chOff x="0" y="0"/>
            <a:chExt cx="812800" cy="57191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571917"/>
            </a:xfrm>
            <a:custGeom>
              <a:avLst/>
              <a:gdLst/>
              <a:ahLst/>
              <a:cxnLst/>
              <a:rect l="l" t="t" r="r" b="b"/>
              <a:pathLst>
                <a:path w="812800" h="571917">
                  <a:moveTo>
                    <a:pt x="609600" y="0"/>
                  </a:moveTo>
                  <a:cubicBezTo>
                    <a:pt x="721824" y="0"/>
                    <a:pt x="812800" y="128028"/>
                    <a:pt x="812800" y="285959"/>
                  </a:cubicBezTo>
                  <a:cubicBezTo>
                    <a:pt x="812800" y="443889"/>
                    <a:pt x="721824" y="571917"/>
                    <a:pt x="609600" y="571917"/>
                  </a:cubicBezTo>
                  <a:lnTo>
                    <a:pt x="203200" y="571917"/>
                  </a:lnTo>
                  <a:cubicBezTo>
                    <a:pt x="90976" y="571917"/>
                    <a:pt x="0" y="443889"/>
                    <a:pt x="0" y="285959"/>
                  </a:cubicBezTo>
                  <a:cubicBezTo>
                    <a:pt x="0" y="1280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6195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449826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 dirty="0"/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F1503063-743E-316F-48B9-80EF7DD837DE}"/>
              </a:ext>
            </a:extLst>
          </p:cNvPr>
          <p:cNvGrpSpPr/>
          <p:nvPr/>
        </p:nvGrpSpPr>
        <p:grpSpPr>
          <a:xfrm>
            <a:off x="-9525" y="9710400"/>
            <a:ext cx="10668000" cy="85510"/>
            <a:chOff x="0" y="0"/>
            <a:chExt cx="662281" cy="6857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3C5F5BB6-018D-752D-C285-86CFAF2120A1}"/>
                </a:ext>
              </a:extLst>
            </p:cNvPr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4BB1D1B6-FDC1-E945-1E2B-7AE9CC9E529E}"/>
                </a:ext>
              </a:extLst>
            </p:cNvPr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BA49E9E-AA59-705F-DD69-A5AE39095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282" y="2162727"/>
            <a:ext cx="9829800" cy="6535592"/>
          </a:xfrm>
          <a:prstGeom prst="rect">
            <a:avLst/>
          </a:prstGeom>
          <a:ln w="28575">
            <a:solidFill>
              <a:srgbClr val="004AAD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5C865AE-06E7-6BCA-00F2-2640249321C4}"/>
              </a:ext>
            </a:extLst>
          </p:cNvPr>
          <p:cNvGrpSpPr/>
          <p:nvPr/>
        </p:nvGrpSpPr>
        <p:grpSpPr>
          <a:xfrm>
            <a:off x="17678400" y="-14288"/>
            <a:ext cx="2688792" cy="10287000"/>
            <a:chOff x="0" y="0"/>
            <a:chExt cx="1680318" cy="2709333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D33F5D8D-6B20-C04C-D80F-302925A1719D}"/>
                </a:ext>
              </a:extLst>
            </p:cNvPr>
            <p:cNvSpPr/>
            <p:nvPr/>
          </p:nvSpPr>
          <p:spPr>
            <a:xfrm>
              <a:off x="0" y="0"/>
              <a:ext cx="1680318" cy="2709333"/>
            </a:xfrm>
            <a:custGeom>
              <a:avLst/>
              <a:gdLst/>
              <a:ahLst/>
              <a:cxnLst/>
              <a:rect l="l" t="t" r="r" b="b"/>
              <a:pathLst>
                <a:path w="1680318" h="2709333">
                  <a:moveTo>
                    <a:pt x="0" y="0"/>
                  </a:moveTo>
                  <a:lnTo>
                    <a:pt x="1680318" y="0"/>
                  </a:lnTo>
                  <a:lnTo>
                    <a:pt x="168031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72AE4829-5155-A0CD-96C0-BA1F747A9521}"/>
                </a:ext>
              </a:extLst>
            </p:cNvPr>
            <p:cNvSpPr txBox="1"/>
            <p:nvPr/>
          </p:nvSpPr>
          <p:spPr>
            <a:xfrm>
              <a:off x="0" y="-47625"/>
              <a:ext cx="168031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2">
            <a:extLst>
              <a:ext uri="{FF2B5EF4-FFF2-40B4-BE49-F238E27FC236}">
                <a16:creationId xmlns:a16="http://schemas.microsoft.com/office/drawing/2014/main" id="{6FD1ADB1-B14A-8AFB-F9DE-ECD8CBFD0DAD}"/>
              </a:ext>
            </a:extLst>
          </p:cNvPr>
          <p:cNvSpPr txBox="1"/>
          <p:nvPr/>
        </p:nvSpPr>
        <p:spPr>
          <a:xfrm>
            <a:off x="4495800" y="455589"/>
            <a:ext cx="7962900" cy="856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31"/>
              </a:lnSpc>
            </a:pPr>
            <a:r>
              <a:rPr lang="en-US" sz="4400" b="1" dirty="0">
                <a:solidFill>
                  <a:srgbClr val="004AA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eague Spartan"/>
              </a:rPr>
              <a:t>SEM – Google Search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246042-7E5B-C66B-D422-981A1BFEA995}"/>
              </a:ext>
            </a:extLst>
          </p:cNvPr>
          <p:cNvSpPr txBox="1"/>
          <p:nvPr/>
        </p:nvSpPr>
        <p:spPr>
          <a:xfrm>
            <a:off x="1114968" y="1875704"/>
            <a:ext cx="5459514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Aircon companies in Singapore use SEM for better visibility in search engine results.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Top companies include Newway.sg, 338aircon.sg, and PRISM+.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They focus on unique selling points like same-day installation, competitive pricing, and eco-friendly systems.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Promotional offers, customer reviews, and extended warranties are used to attract customers.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The competitive Singaporean market underscores the importance of paid advertising for air conditioning businesses.</a:t>
            </a:r>
            <a:endParaRPr lang="en-SG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4647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F1503063-743E-316F-48B9-80EF7DD837DE}"/>
              </a:ext>
            </a:extLst>
          </p:cNvPr>
          <p:cNvGrpSpPr/>
          <p:nvPr/>
        </p:nvGrpSpPr>
        <p:grpSpPr>
          <a:xfrm>
            <a:off x="7620000" y="9563100"/>
            <a:ext cx="10668000" cy="85510"/>
            <a:chOff x="0" y="0"/>
            <a:chExt cx="662281" cy="6857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3C5F5BB6-018D-752D-C285-86CFAF2120A1}"/>
                </a:ext>
              </a:extLst>
            </p:cNvPr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4BB1D1B6-FDC1-E945-1E2B-7AE9CC9E529E}"/>
                </a:ext>
              </a:extLst>
            </p:cNvPr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" name="TextBox 12">
            <a:extLst>
              <a:ext uri="{FF2B5EF4-FFF2-40B4-BE49-F238E27FC236}">
                <a16:creationId xmlns:a16="http://schemas.microsoft.com/office/drawing/2014/main" id="{F6610DE4-5503-D4AA-DCE6-343327B38356}"/>
              </a:ext>
            </a:extLst>
          </p:cNvPr>
          <p:cNvSpPr txBox="1"/>
          <p:nvPr/>
        </p:nvSpPr>
        <p:spPr>
          <a:xfrm>
            <a:off x="4495800" y="285154"/>
            <a:ext cx="7962900" cy="856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31"/>
              </a:lnSpc>
            </a:pPr>
            <a:r>
              <a:rPr lang="en-US" sz="4400" b="1" dirty="0">
                <a:solidFill>
                  <a:srgbClr val="004AA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eague Spartan"/>
              </a:rPr>
              <a:t>SEM – Google Search</a:t>
            </a:r>
          </a:p>
        </p:txBody>
      </p:sp>
      <p:pic>
        <p:nvPicPr>
          <p:cNvPr id="9" name="Picture 8" descr="A screenshot of a phone and a cell phone&#10;&#10;Description automatically generated">
            <a:extLst>
              <a:ext uri="{FF2B5EF4-FFF2-40B4-BE49-F238E27FC236}">
                <a16:creationId xmlns:a16="http://schemas.microsoft.com/office/drawing/2014/main" id="{F1C26EA5-372A-9630-71F1-D5B4F4FDF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0" y="4279302"/>
            <a:ext cx="5350625" cy="4526477"/>
          </a:xfrm>
          <a:prstGeom prst="rect">
            <a:avLst/>
          </a:prstGeom>
          <a:ln w="19050">
            <a:solidFill>
              <a:srgbClr val="004AAD"/>
            </a:solidFill>
          </a:ln>
        </p:spPr>
      </p:pic>
      <p:pic>
        <p:nvPicPr>
          <p:cNvPr id="10" name="Picture 9" descr="A screenshot of a phone&#10;&#10;Description automatically generated">
            <a:extLst>
              <a:ext uri="{FF2B5EF4-FFF2-40B4-BE49-F238E27FC236}">
                <a16:creationId xmlns:a16="http://schemas.microsoft.com/office/drawing/2014/main" id="{6EA18D6F-C7F8-169D-EDD1-B30FA64FB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010" y="1405799"/>
            <a:ext cx="5651979" cy="4102819"/>
          </a:xfrm>
          <a:prstGeom prst="rect">
            <a:avLst/>
          </a:prstGeom>
          <a:ln w="19050">
            <a:solidFill>
              <a:srgbClr val="004AAD"/>
            </a:solidFill>
          </a:ln>
        </p:spPr>
      </p:pic>
      <p:pic>
        <p:nvPicPr>
          <p:cNvPr id="8" name="Picture 7" descr="A cell phone with a screen and a screen with text&#10;&#10;Description automatically generated with medium confidence">
            <a:extLst>
              <a:ext uri="{FF2B5EF4-FFF2-40B4-BE49-F238E27FC236}">
                <a16:creationId xmlns:a16="http://schemas.microsoft.com/office/drawing/2014/main" id="{1C0E2711-88B4-85A5-4398-7E3558D46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4305300"/>
            <a:ext cx="6325475" cy="4474483"/>
          </a:xfrm>
          <a:prstGeom prst="rect">
            <a:avLst/>
          </a:prstGeom>
          <a:ln w="19050">
            <a:solidFill>
              <a:srgbClr val="004AAD"/>
            </a:solidFill>
          </a:ln>
        </p:spPr>
      </p:pic>
    </p:spTree>
    <p:extLst>
      <p:ext uri="{BB962C8B-B14F-4D97-AF65-F5344CB8AC3E}">
        <p14:creationId xmlns:p14="http://schemas.microsoft.com/office/powerpoint/2010/main" val="3152404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F1503063-743E-316F-48B9-80EF7DD837DE}"/>
              </a:ext>
            </a:extLst>
          </p:cNvPr>
          <p:cNvGrpSpPr/>
          <p:nvPr/>
        </p:nvGrpSpPr>
        <p:grpSpPr>
          <a:xfrm>
            <a:off x="7620000" y="9563100"/>
            <a:ext cx="10668000" cy="85510"/>
            <a:chOff x="0" y="0"/>
            <a:chExt cx="662281" cy="6857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3C5F5BB6-018D-752D-C285-86CFAF2120A1}"/>
                </a:ext>
              </a:extLst>
            </p:cNvPr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4BB1D1B6-FDC1-E945-1E2B-7AE9CC9E529E}"/>
                </a:ext>
              </a:extLst>
            </p:cNvPr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" name="TextBox 12">
            <a:extLst>
              <a:ext uri="{FF2B5EF4-FFF2-40B4-BE49-F238E27FC236}">
                <a16:creationId xmlns:a16="http://schemas.microsoft.com/office/drawing/2014/main" id="{F6610DE4-5503-D4AA-DCE6-343327B38356}"/>
              </a:ext>
            </a:extLst>
          </p:cNvPr>
          <p:cNvSpPr txBox="1"/>
          <p:nvPr/>
        </p:nvSpPr>
        <p:spPr>
          <a:xfrm>
            <a:off x="3048000" y="222443"/>
            <a:ext cx="11125200" cy="831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31"/>
              </a:lnSpc>
            </a:pPr>
            <a:r>
              <a:rPr lang="en-US" sz="4400" b="1" dirty="0">
                <a:solidFill>
                  <a:srgbClr val="004AA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eague Spartan"/>
              </a:rPr>
              <a:t>SEM – Google Search (Target Audience)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AC9DE83-4A8F-1D8F-9CBE-D227F4BE8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638300"/>
            <a:ext cx="9354031" cy="493420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EAA93AF-B0DF-C3E4-1ADE-B01D332BE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5402" y="3070077"/>
            <a:ext cx="8668195" cy="53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075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F1503063-743E-316F-48B9-80EF7DD837DE}"/>
              </a:ext>
            </a:extLst>
          </p:cNvPr>
          <p:cNvGrpSpPr/>
          <p:nvPr/>
        </p:nvGrpSpPr>
        <p:grpSpPr>
          <a:xfrm>
            <a:off x="7620000" y="9563100"/>
            <a:ext cx="10668000" cy="85510"/>
            <a:chOff x="0" y="0"/>
            <a:chExt cx="662281" cy="6857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3C5F5BB6-018D-752D-C285-86CFAF2120A1}"/>
                </a:ext>
              </a:extLst>
            </p:cNvPr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4BB1D1B6-FDC1-E945-1E2B-7AE9CC9E529E}"/>
                </a:ext>
              </a:extLst>
            </p:cNvPr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" name="TextBox 12">
            <a:extLst>
              <a:ext uri="{FF2B5EF4-FFF2-40B4-BE49-F238E27FC236}">
                <a16:creationId xmlns:a16="http://schemas.microsoft.com/office/drawing/2014/main" id="{F6610DE4-5503-D4AA-DCE6-343327B38356}"/>
              </a:ext>
            </a:extLst>
          </p:cNvPr>
          <p:cNvSpPr txBox="1"/>
          <p:nvPr/>
        </p:nvSpPr>
        <p:spPr>
          <a:xfrm>
            <a:off x="3048000" y="222443"/>
            <a:ext cx="11125200" cy="831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31"/>
              </a:lnSpc>
            </a:pPr>
            <a:r>
              <a:rPr lang="en-US" sz="4400" b="1" dirty="0">
                <a:solidFill>
                  <a:srgbClr val="004AA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eague Spartan"/>
              </a:rPr>
              <a:t>SEM – Google Search (Target Audience)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15F294A-192A-538F-304C-F8C5B2618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334" y="3063167"/>
            <a:ext cx="7000221" cy="5436109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674AABDB-1C04-0916-A63D-E0027F83E1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580192"/>
            <a:ext cx="8001000" cy="415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2473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 dirty="0"/>
          </a:p>
        </p:txBody>
      </p:sp>
      <p:grpSp>
        <p:nvGrpSpPr>
          <p:cNvPr id="3" name="Group 3"/>
          <p:cNvGrpSpPr/>
          <p:nvPr/>
        </p:nvGrpSpPr>
        <p:grpSpPr>
          <a:xfrm>
            <a:off x="17678400" y="-14288"/>
            <a:ext cx="2688792" cy="10287000"/>
            <a:chOff x="0" y="0"/>
            <a:chExt cx="1680318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80318" cy="2709333"/>
            </a:xfrm>
            <a:custGeom>
              <a:avLst/>
              <a:gdLst/>
              <a:ahLst/>
              <a:cxnLst/>
              <a:rect l="l" t="t" r="r" b="b"/>
              <a:pathLst>
                <a:path w="1680318" h="2709333">
                  <a:moveTo>
                    <a:pt x="0" y="0"/>
                  </a:moveTo>
                  <a:lnTo>
                    <a:pt x="1680318" y="0"/>
                  </a:lnTo>
                  <a:lnTo>
                    <a:pt x="168031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68031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1373333" y="1954372"/>
            <a:ext cx="1601933" cy="6466659"/>
            <a:chOff x="0" y="0"/>
            <a:chExt cx="421908" cy="170315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21908" cy="1703153"/>
            </a:xfrm>
            <a:custGeom>
              <a:avLst/>
              <a:gdLst/>
              <a:ahLst/>
              <a:cxnLst/>
              <a:rect l="l" t="t" r="r" b="b"/>
              <a:pathLst>
                <a:path w="421908" h="1703153">
                  <a:moveTo>
                    <a:pt x="210954" y="0"/>
                  </a:moveTo>
                  <a:lnTo>
                    <a:pt x="210954" y="0"/>
                  </a:lnTo>
                  <a:cubicBezTo>
                    <a:pt x="266903" y="0"/>
                    <a:pt x="320560" y="22225"/>
                    <a:pt x="360121" y="61787"/>
                  </a:cubicBezTo>
                  <a:cubicBezTo>
                    <a:pt x="399683" y="101349"/>
                    <a:pt x="421908" y="155006"/>
                    <a:pt x="421908" y="210954"/>
                  </a:cubicBezTo>
                  <a:lnTo>
                    <a:pt x="421908" y="1492199"/>
                  </a:lnTo>
                  <a:cubicBezTo>
                    <a:pt x="421908" y="1548147"/>
                    <a:pt x="399683" y="1601804"/>
                    <a:pt x="360121" y="1641366"/>
                  </a:cubicBezTo>
                  <a:cubicBezTo>
                    <a:pt x="320560" y="1680928"/>
                    <a:pt x="266903" y="1703153"/>
                    <a:pt x="210954" y="1703153"/>
                  </a:cubicBezTo>
                  <a:lnTo>
                    <a:pt x="210954" y="1703153"/>
                  </a:lnTo>
                  <a:cubicBezTo>
                    <a:pt x="155006" y="1703153"/>
                    <a:pt x="101349" y="1680928"/>
                    <a:pt x="61787" y="1641366"/>
                  </a:cubicBezTo>
                  <a:cubicBezTo>
                    <a:pt x="22225" y="1601804"/>
                    <a:pt x="0" y="1548147"/>
                    <a:pt x="0" y="1492199"/>
                  </a:cubicBezTo>
                  <a:lnTo>
                    <a:pt x="0" y="210954"/>
                  </a:lnTo>
                  <a:cubicBezTo>
                    <a:pt x="0" y="155006"/>
                    <a:pt x="22225" y="101349"/>
                    <a:pt x="61787" y="61787"/>
                  </a:cubicBezTo>
                  <a:cubicBezTo>
                    <a:pt x="101349" y="22225"/>
                    <a:pt x="155006" y="0"/>
                    <a:pt x="210954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421908" cy="1750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6">
            <a:extLst>
              <a:ext uri="{FF2B5EF4-FFF2-40B4-BE49-F238E27FC236}">
                <a16:creationId xmlns:a16="http://schemas.microsoft.com/office/drawing/2014/main" id="{860F1A8F-05EC-798F-0627-C7A5BEACDEDF}"/>
              </a:ext>
            </a:extLst>
          </p:cNvPr>
          <p:cNvSpPr txBox="1"/>
          <p:nvPr/>
        </p:nvSpPr>
        <p:spPr>
          <a:xfrm>
            <a:off x="1055415" y="424719"/>
            <a:ext cx="13479115" cy="913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40"/>
              </a:lnSpc>
            </a:pPr>
            <a:r>
              <a:rPr lang="en-US" sz="4000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Google Display Network Ad - Mobile Banner </a:t>
            </a: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245B5BA0-E33A-E877-418F-49C59BCE83E2}"/>
              </a:ext>
            </a:extLst>
          </p:cNvPr>
          <p:cNvSpPr txBox="1"/>
          <p:nvPr/>
        </p:nvSpPr>
        <p:spPr>
          <a:xfrm>
            <a:off x="8991600" y="1954372"/>
            <a:ext cx="7289487" cy="23292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800" b="1" dirty="0">
                <a:solidFill>
                  <a:srgbClr val="004AAD"/>
                </a:solidFill>
                <a:latin typeface="Aptos Display" panose="020B0004020202020204" pitchFamily="34" charset="0"/>
                <a:ea typeface="Montserrat Medium"/>
                <a:cs typeface="Montserrat Medium"/>
                <a:sym typeface="Montserrat"/>
              </a:rPr>
              <a:t>Mobile Banner Ad</a:t>
            </a:r>
            <a:r>
              <a:rPr lang="en-US" sz="2800" b="1" dirty="0">
                <a:solidFill>
                  <a:srgbClr val="004AAD"/>
                </a:solidFill>
                <a:latin typeface="Aptos Display" panose="020B0004020202020204" pitchFamily="34" charset="0"/>
                <a:ea typeface="Montserrat Medium"/>
                <a:cs typeface="Montserrat Medium"/>
                <a:sym typeface="Montserrat Medium"/>
              </a:rPr>
              <a:t> is consisting of</a:t>
            </a:r>
            <a:endParaRPr lang="en-US" sz="2800" b="1" i="0" u="none" strike="noStrike" cap="none" dirty="0">
              <a:solidFill>
                <a:srgbClr val="004AAD"/>
              </a:solidFill>
              <a:latin typeface="Aptos Display" panose="020B0004020202020204" pitchFamily="34" charset="0"/>
              <a:ea typeface="Montserrat Medium"/>
              <a:cs typeface="Montserrat Medium"/>
              <a:sym typeface="Montserrat Medium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800" b="0" u="none" strike="noStrike" cap="none" dirty="0">
                <a:solidFill>
                  <a:srgbClr val="004AAD"/>
                </a:solidFill>
                <a:latin typeface="Aptos Display" panose="020B0004020202020204" pitchFamily="34" charset="0"/>
                <a:ea typeface="Montserrat Medium"/>
                <a:cs typeface="Montserrat Medium"/>
                <a:sym typeface="Montserrat Medium"/>
              </a:rPr>
              <a:t>Headline – in summary of content message</a:t>
            </a: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800" b="0" u="none" strike="noStrike" cap="none" dirty="0">
                <a:solidFill>
                  <a:srgbClr val="004AAD"/>
                </a:solidFill>
                <a:latin typeface="Aptos Display" panose="020B0004020202020204" pitchFamily="34" charset="0"/>
                <a:ea typeface="Montserrat Medium"/>
                <a:cs typeface="Montserrat Medium"/>
                <a:sym typeface="Montserrat Medium"/>
              </a:rPr>
              <a:t>Image / video – relevant to business brand</a:t>
            </a: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4AAD"/>
                </a:solidFill>
                <a:latin typeface="Aptos Display" panose="020B0004020202020204" pitchFamily="34" charset="0"/>
                <a:ea typeface="Montserrat Medium"/>
                <a:cs typeface="Montserrat Medium"/>
                <a:sym typeface="Montserrat Medium"/>
              </a:rPr>
              <a:t>Product/Service – content message</a:t>
            </a:r>
            <a:endParaRPr lang="en-US" sz="2800" b="0" u="none" strike="noStrike" cap="none" dirty="0">
              <a:solidFill>
                <a:srgbClr val="004AAD"/>
              </a:solidFill>
              <a:latin typeface="Aptos Display" panose="020B0004020202020204" pitchFamily="34" charset="0"/>
              <a:ea typeface="Montserrat Medium"/>
              <a:cs typeface="Montserrat Medium"/>
              <a:sym typeface="Montserrat Medium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800" b="0" u="none" strike="noStrike" cap="none" dirty="0">
                <a:solidFill>
                  <a:srgbClr val="004AAD"/>
                </a:solidFill>
                <a:latin typeface="Aptos Display" panose="020B0004020202020204" pitchFamily="34" charset="0"/>
                <a:ea typeface="Montserrat Medium"/>
                <a:cs typeface="Montserrat Medium"/>
                <a:sym typeface="Montserrat Medium"/>
              </a:rPr>
              <a:t>Call to Action – contact </a:t>
            </a:r>
            <a:r>
              <a:rPr lang="en-US" sz="2800" dirty="0">
                <a:solidFill>
                  <a:srgbClr val="004AAD"/>
                </a:solidFill>
                <a:latin typeface="Aptos Display" panose="020B0004020202020204" pitchFamily="34" charset="0"/>
                <a:ea typeface="Montserrat Medium"/>
                <a:cs typeface="Montserrat Medium"/>
                <a:sym typeface="Montserrat Medium"/>
              </a:rPr>
              <a:t>or </a:t>
            </a:r>
            <a:r>
              <a:rPr lang="en-US" sz="2800" b="0" u="none" strike="noStrike" cap="none" dirty="0">
                <a:solidFill>
                  <a:srgbClr val="004AAD"/>
                </a:solidFill>
                <a:latin typeface="Aptos Display" panose="020B0004020202020204" pitchFamily="34" charset="0"/>
                <a:ea typeface="Montserrat Medium"/>
                <a:cs typeface="Montserrat Medium"/>
                <a:sym typeface="Montserrat Medium"/>
              </a:rPr>
              <a:t>email </a:t>
            </a: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800" b="0" u="none" strike="noStrike" cap="none" dirty="0">
                <a:solidFill>
                  <a:srgbClr val="004AAD"/>
                </a:solidFill>
                <a:latin typeface="Aptos Display" panose="020B0004020202020204" pitchFamily="34" charset="0"/>
                <a:ea typeface="Montserrat Medium"/>
                <a:cs typeface="Montserrat Medium"/>
                <a:sym typeface="Montserrat Medium"/>
              </a:rPr>
              <a:t>Branding – business logo and URL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9358B25-CC59-28B9-7725-E61BCB2365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28" y="5579806"/>
            <a:ext cx="7393800" cy="3843236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17C108CF-199C-2A8F-A4A6-A9FC7923CD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90" y="1594462"/>
            <a:ext cx="7393800" cy="3843236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8C524612-6C9C-96C0-3C7A-39EAC55B25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4539695"/>
            <a:ext cx="7393800" cy="384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653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 dirty="0"/>
          </a:p>
        </p:txBody>
      </p:sp>
      <p:grpSp>
        <p:nvGrpSpPr>
          <p:cNvPr id="3" name="Group 3"/>
          <p:cNvGrpSpPr/>
          <p:nvPr/>
        </p:nvGrpSpPr>
        <p:grpSpPr>
          <a:xfrm>
            <a:off x="17678400" y="-14288"/>
            <a:ext cx="2688792" cy="10287000"/>
            <a:chOff x="0" y="0"/>
            <a:chExt cx="1680318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80318" cy="2709333"/>
            </a:xfrm>
            <a:custGeom>
              <a:avLst/>
              <a:gdLst/>
              <a:ahLst/>
              <a:cxnLst/>
              <a:rect l="l" t="t" r="r" b="b"/>
              <a:pathLst>
                <a:path w="1680318" h="2709333">
                  <a:moveTo>
                    <a:pt x="0" y="0"/>
                  </a:moveTo>
                  <a:lnTo>
                    <a:pt x="1680318" y="0"/>
                  </a:lnTo>
                  <a:lnTo>
                    <a:pt x="168031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68031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1373333" y="1954372"/>
            <a:ext cx="1601933" cy="6466659"/>
            <a:chOff x="0" y="0"/>
            <a:chExt cx="421908" cy="170315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21908" cy="1703153"/>
            </a:xfrm>
            <a:custGeom>
              <a:avLst/>
              <a:gdLst/>
              <a:ahLst/>
              <a:cxnLst/>
              <a:rect l="l" t="t" r="r" b="b"/>
              <a:pathLst>
                <a:path w="421908" h="1703153">
                  <a:moveTo>
                    <a:pt x="210954" y="0"/>
                  </a:moveTo>
                  <a:lnTo>
                    <a:pt x="210954" y="0"/>
                  </a:lnTo>
                  <a:cubicBezTo>
                    <a:pt x="266903" y="0"/>
                    <a:pt x="320560" y="22225"/>
                    <a:pt x="360121" y="61787"/>
                  </a:cubicBezTo>
                  <a:cubicBezTo>
                    <a:pt x="399683" y="101349"/>
                    <a:pt x="421908" y="155006"/>
                    <a:pt x="421908" y="210954"/>
                  </a:cubicBezTo>
                  <a:lnTo>
                    <a:pt x="421908" y="1492199"/>
                  </a:lnTo>
                  <a:cubicBezTo>
                    <a:pt x="421908" y="1548147"/>
                    <a:pt x="399683" y="1601804"/>
                    <a:pt x="360121" y="1641366"/>
                  </a:cubicBezTo>
                  <a:cubicBezTo>
                    <a:pt x="320560" y="1680928"/>
                    <a:pt x="266903" y="1703153"/>
                    <a:pt x="210954" y="1703153"/>
                  </a:cubicBezTo>
                  <a:lnTo>
                    <a:pt x="210954" y="1703153"/>
                  </a:lnTo>
                  <a:cubicBezTo>
                    <a:pt x="155006" y="1703153"/>
                    <a:pt x="101349" y="1680928"/>
                    <a:pt x="61787" y="1641366"/>
                  </a:cubicBezTo>
                  <a:cubicBezTo>
                    <a:pt x="22225" y="1601804"/>
                    <a:pt x="0" y="1548147"/>
                    <a:pt x="0" y="1492199"/>
                  </a:cubicBezTo>
                  <a:lnTo>
                    <a:pt x="0" y="210954"/>
                  </a:lnTo>
                  <a:cubicBezTo>
                    <a:pt x="0" y="155006"/>
                    <a:pt x="22225" y="101349"/>
                    <a:pt x="61787" y="61787"/>
                  </a:cubicBezTo>
                  <a:cubicBezTo>
                    <a:pt x="101349" y="22225"/>
                    <a:pt x="155006" y="0"/>
                    <a:pt x="210954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421908" cy="1750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C00696C-9EA4-434C-1651-145C24A965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658" y="1558985"/>
            <a:ext cx="7765848" cy="4036624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686EDF1-4C64-FD4F-3410-7AC2BFC87D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433890"/>
            <a:ext cx="8355927" cy="4343342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D0181384-4670-5080-7E80-7E6822B612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658" y="5078474"/>
            <a:ext cx="8225490" cy="4275542"/>
          </a:xfrm>
          <a:prstGeom prst="rect">
            <a:avLst/>
          </a:prstGeom>
        </p:spPr>
      </p:pic>
      <p:sp>
        <p:nvSpPr>
          <p:cNvPr id="13" name="TextBox 14">
            <a:extLst>
              <a:ext uri="{FF2B5EF4-FFF2-40B4-BE49-F238E27FC236}">
                <a16:creationId xmlns:a16="http://schemas.microsoft.com/office/drawing/2014/main" id="{245B5BA0-E33A-E877-418F-49C59BCE83E2}"/>
              </a:ext>
            </a:extLst>
          </p:cNvPr>
          <p:cNvSpPr txBox="1"/>
          <p:nvPr/>
        </p:nvSpPr>
        <p:spPr>
          <a:xfrm>
            <a:off x="9909693" y="1594462"/>
            <a:ext cx="7289487" cy="23292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4AAD"/>
                </a:solidFill>
                <a:latin typeface="Aptos Display" panose="020B0004020202020204" pitchFamily="34" charset="0"/>
                <a:ea typeface="Montserrat Medium"/>
                <a:cs typeface="Montserrat Medium"/>
                <a:sym typeface="Montserrat"/>
              </a:rPr>
              <a:t>Half Page Ads</a:t>
            </a:r>
            <a:r>
              <a:rPr lang="en-US" sz="2800" b="1" dirty="0">
                <a:solidFill>
                  <a:srgbClr val="004AAD"/>
                </a:solidFill>
                <a:latin typeface="Aptos Display" panose="020B0004020202020204" pitchFamily="34" charset="0"/>
                <a:ea typeface="Montserrat Medium"/>
                <a:cs typeface="Montserrat Medium"/>
                <a:sym typeface="Montserrat Medium"/>
              </a:rPr>
              <a:t> is consisting of</a:t>
            </a:r>
            <a:endParaRPr lang="en-US" sz="2800" b="1" i="0" u="none" strike="noStrike" cap="none" dirty="0">
              <a:solidFill>
                <a:srgbClr val="004AAD"/>
              </a:solidFill>
              <a:latin typeface="Aptos Display" panose="020B0004020202020204" pitchFamily="34" charset="0"/>
              <a:ea typeface="Montserrat Medium"/>
              <a:cs typeface="Montserrat Medium"/>
              <a:sym typeface="Montserrat Medium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800" b="0" u="none" strike="noStrike" cap="none" dirty="0">
                <a:solidFill>
                  <a:srgbClr val="004AAD"/>
                </a:solidFill>
                <a:latin typeface="Aptos Display" panose="020B0004020202020204" pitchFamily="34" charset="0"/>
                <a:ea typeface="Montserrat Medium"/>
                <a:cs typeface="Montserrat Medium"/>
                <a:sym typeface="Montserrat Medium"/>
              </a:rPr>
              <a:t>Headline – in summary of content message</a:t>
            </a: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800" b="0" u="none" strike="noStrike" cap="none" dirty="0">
                <a:solidFill>
                  <a:srgbClr val="004AAD"/>
                </a:solidFill>
                <a:latin typeface="Aptos Display" panose="020B0004020202020204" pitchFamily="34" charset="0"/>
                <a:ea typeface="Montserrat Medium"/>
                <a:cs typeface="Montserrat Medium"/>
                <a:sym typeface="Montserrat Medium"/>
              </a:rPr>
              <a:t>Image – relevant to business</a:t>
            </a: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4AAD"/>
                </a:solidFill>
                <a:latin typeface="Aptos Display" panose="020B0004020202020204" pitchFamily="34" charset="0"/>
                <a:ea typeface="Montserrat Medium"/>
                <a:cs typeface="Montserrat Medium"/>
                <a:sym typeface="Montserrat Medium"/>
              </a:rPr>
              <a:t>Product/Service – content message</a:t>
            </a:r>
            <a:endParaRPr lang="en-US" sz="2800" b="0" u="none" strike="noStrike" cap="none" dirty="0">
              <a:solidFill>
                <a:srgbClr val="004AAD"/>
              </a:solidFill>
              <a:latin typeface="Aptos Display" panose="020B0004020202020204" pitchFamily="34" charset="0"/>
              <a:ea typeface="Montserrat Medium"/>
              <a:cs typeface="Montserrat Medium"/>
              <a:sym typeface="Montserrat Medium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800" b="0" u="none" strike="noStrike" cap="none" dirty="0">
                <a:solidFill>
                  <a:srgbClr val="004AAD"/>
                </a:solidFill>
                <a:latin typeface="Aptos Display" panose="020B0004020202020204" pitchFamily="34" charset="0"/>
                <a:ea typeface="Montserrat Medium"/>
                <a:cs typeface="Montserrat Medium"/>
                <a:sym typeface="Montserrat Medium"/>
              </a:rPr>
              <a:t>Call to Action – contact </a:t>
            </a:r>
            <a:r>
              <a:rPr lang="en-US" sz="2800" dirty="0">
                <a:solidFill>
                  <a:srgbClr val="004AAD"/>
                </a:solidFill>
                <a:latin typeface="Aptos Display" panose="020B0004020202020204" pitchFamily="34" charset="0"/>
                <a:ea typeface="Montserrat Medium"/>
                <a:cs typeface="Montserrat Medium"/>
                <a:sym typeface="Montserrat Medium"/>
              </a:rPr>
              <a:t>or </a:t>
            </a:r>
            <a:r>
              <a:rPr lang="en-US" sz="2800" b="0" u="none" strike="noStrike" cap="none" dirty="0">
                <a:solidFill>
                  <a:srgbClr val="004AAD"/>
                </a:solidFill>
                <a:latin typeface="Aptos Display" panose="020B0004020202020204" pitchFamily="34" charset="0"/>
                <a:ea typeface="Montserrat Medium"/>
                <a:cs typeface="Montserrat Medium"/>
                <a:sym typeface="Montserrat Medium"/>
              </a:rPr>
              <a:t>email</a:t>
            </a: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800" b="0" u="none" strike="noStrike" cap="none" dirty="0">
                <a:solidFill>
                  <a:srgbClr val="004AAD"/>
                </a:solidFill>
                <a:latin typeface="Aptos Display" panose="020B0004020202020204" pitchFamily="34" charset="0"/>
                <a:ea typeface="Montserrat Medium"/>
                <a:cs typeface="Montserrat Medium"/>
                <a:sym typeface="Montserrat Medium"/>
              </a:rPr>
              <a:t>Branding – business logo and URL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8604C881-B174-EC18-BF32-35CD797C28B2}"/>
              </a:ext>
            </a:extLst>
          </p:cNvPr>
          <p:cNvSpPr txBox="1"/>
          <p:nvPr/>
        </p:nvSpPr>
        <p:spPr>
          <a:xfrm>
            <a:off x="1055415" y="424719"/>
            <a:ext cx="13479115" cy="913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40"/>
              </a:lnSpc>
            </a:pPr>
            <a:r>
              <a:rPr lang="en-US" sz="4000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Google Display Network Ad – Half Page </a:t>
            </a:r>
          </a:p>
        </p:txBody>
      </p:sp>
    </p:spTree>
    <p:extLst>
      <p:ext uri="{BB962C8B-B14F-4D97-AF65-F5344CB8AC3E}">
        <p14:creationId xmlns:p14="http://schemas.microsoft.com/office/powerpoint/2010/main" val="1881855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 dirty="0"/>
          </a:p>
        </p:txBody>
      </p:sp>
      <p:grpSp>
        <p:nvGrpSpPr>
          <p:cNvPr id="3" name="Group 3"/>
          <p:cNvGrpSpPr/>
          <p:nvPr/>
        </p:nvGrpSpPr>
        <p:grpSpPr>
          <a:xfrm>
            <a:off x="995718" y="9312060"/>
            <a:ext cx="2514600" cy="260350"/>
            <a:chOff x="0" y="0"/>
            <a:chExt cx="662281" cy="685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66800" y="1652255"/>
            <a:ext cx="15430500" cy="6982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2400" b="1" dirty="0">
                <a:latin typeface="Aptos Display" panose="020B0004020202020204" pitchFamily="34" charset="0"/>
                <a:ea typeface="Montserrat Medium"/>
                <a:cs typeface="Montserrat Medium"/>
                <a:sym typeface="Montserrat"/>
              </a:rPr>
              <a:t>Marketing Strategy:</a:t>
            </a:r>
            <a:endParaRPr lang="en-US" sz="2400" b="0" i="0" u="none" strike="noStrike" cap="none" dirty="0">
              <a:latin typeface="Aptos Display" panose="020B0004020202020204" pitchFamily="34" charset="0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en-US" sz="2400" b="0" u="none" strike="noStrike" cap="none" dirty="0">
              <a:latin typeface="Aptos Display" panose="020B0004020202020204" pitchFamily="34" charset="0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2400" b="0" u="none" strike="noStrike" cap="none" dirty="0">
                <a:latin typeface="Aptos Display" panose="020B0004020202020204" pitchFamily="34" charset="0"/>
                <a:ea typeface="Montserrat Medium"/>
                <a:cs typeface="Montserrat Medium"/>
                <a:sym typeface="Montserrat Medium"/>
              </a:rPr>
              <a:t>Leveraging on digital marketing to reach and attract SME in Singapore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en-US" sz="2400" b="0" u="none" strike="noStrike" cap="none" dirty="0">
              <a:latin typeface="Aptos Display" panose="020B0004020202020204" pitchFamily="34" charset="0"/>
              <a:ea typeface="Montserrat Medium"/>
              <a:cs typeface="Montserrat Medium"/>
              <a:sym typeface="Montserrat Medium"/>
            </a:endParaRP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2400" u="none" strike="noStrike" cap="none" dirty="0">
                <a:latin typeface="Aptos Display" panose="020B0004020202020204" pitchFamily="34" charset="0"/>
                <a:ea typeface="Montserrat Medium"/>
                <a:cs typeface="Montserrat Medium"/>
                <a:sym typeface="Montserrat Medium"/>
              </a:rPr>
              <a:t>Search Engine Optimization (SEO):                                                                                                                                                    </a:t>
            </a: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2400" b="0" u="none" strike="noStrike" cap="none" dirty="0">
                <a:latin typeface="Aptos Display" panose="020B0004020202020204" pitchFamily="34" charset="0"/>
                <a:ea typeface="Montserrat Medium"/>
                <a:cs typeface="Montserrat Medium"/>
                <a:sym typeface="Montserrat Medium"/>
              </a:rPr>
              <a:t>Use relevant keywords and create helpful content.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en-US" sz="2400" b="0" u="none" strike="noStrike" cap="none" dirty="0">
              <a:latin typeface="Aptos Display" panose="020B0004020202020204" pitchFamily="34" charset="0"/>
              <a:ea typeface="Montserrat Medium"/>
              <a:cs typeface="Montserrat Medium"/>
              <a:sym typeface="Montserrat Medium"/>
            </a:endParaRPr>
          </a:p>
          <a:p>
            <a:pPr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ts val="2000"/>
            </a:pPr>
            <a:r>
              <a:rPr lang="en-US" sz="2400" b="0" u="none" strike="noStrike" cap="none" dirty="0">
                <a:latin typeface="Aptos Display" panose="020B0004020202020204" pitchFamily="34" charset="0"/>
                <a:ea typeface="Montserrat Medium"/>
                <a:cs typeface="Montserrat Medium"/>
                <a:sym typeface="Montserrat Medium"/>
              </a:rPr>
              <a:t>Content Marketing: 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ts val="2000"/>
            </a:pPr>
            <a:r>
              <a:rPr lang="en-US" sz="2400" b="0" u="none" strike="noStrike" cap="none" dirty="0">
                <a:latin typeface="Aptos Display" panose="020B0004020202020204" pitchFamily="34" charset="0"/>
                <a:ea typeface="Montserrat Medium"/>
                <a:cs typeface="Montserrat Medium"/>
                <a:sym typeface="Montserrat Medium"/>
              </a:rPr>
              <a:t>Write blog posts and make videos about the services.</a:t>
            </a: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en-US" sz="2400" b="0" u="none" strike="noStrike" cap="none" dirty="0">
              <a:latin typeface="Aptos Display" panose="020B0004020202020204" pitchFamily="34" charset="0"/>
              <a:ea typeface="Montserrat Medium"/>
              <a:cs typeface="Montserrat Medium"/>
              <a:sym typeface="Montserrat Medium"/>
            </a:endParaRP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2400" b="0" u="none" strike="noStrike" cap="none" dirty="0">
                <a:latin typeface="Aptos Display" panose="020B0004020202020204" pitchFamily="34" charset="0"/>
                <a:ea typeface="Montserrat Medium"/>
                <a:cs typeface="Montserrat Medium"/>
                <a:sym typeface="Montserrat Medium"/>
              </a:rPr>
              <a:t>Social Media Marketing:                                                                                                                                                                                                    Connect with SME owners, share news, and run targeted ads.</a:t>
            </a: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en-US" sz="2400" b="0" u="none" strike="noStrike" cap="none" dirty="0">
              <a:latin typeface="Aptos Display" panose="020B0004020202020204" pitchFamily="34" charset="0"/>
              <a:ea typeface="Montserrat Medium"/>
              <a:cs typeface="Montserrat Medium"/>
              <a:sym typeface="Montserrat Medium"/>
            </a:endParaRP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2400" b="0" u="none" strike="noStrike" cap="none" dirty="0">
                <a:latin typeface="Aptos Display" panose="020B0004020202020204" pitchFamily="34" charset="0"/>
                <a:ea typeface="Montserrat Medium"/>
                <a:cs typeface="Montserrat Medium"/>
                <a:sym typeface="Montserrat Medium"/>
              </a:rPr>
              <a:t>Email Marketing: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2400" b="0" u="none" strike="noStrike" cap="none" dirty="0">
                <a:latin typeface="Aptos Display" panose="020B0004020202020204" pitchFamily="34" charset="0"/>
                <a:ea typeface="Montserrat Medium"/>
                <a:cs typeface="Montserrat Medium"/>
                <a:sym typeface="Montserrat Medium"/>
              </a:rPr>
              <a:t>Send informative emails and create automated email sequences.</a:t>
            </a: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en-US" sz="2400" b="0" u="none" strike="noStrike" cap="none" dirty="0">
              <a:latin typeface="Aptos Display" panose="020B0004020202020204" pitchFamily="34" charset="0"/>
              <a:ea typeface="Montserrat Medium"/>
              <a:cs typeface="Montserrat Medium"/>
              <a:sym typeface="Montserrat Medium"/>
            </a:endParaRP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2400" b="0" u="none" strike="noStrike" cap="none" dirty="0">
                <a:latin typeface="Aptos Display" panose="020B0004020202020204" pitchFamily="34" charset="0"/>
                <a:ea typeface="Montserrat Medium"/>
                <a:cs typeface="Montserrat Medium"/>
                <a:sym typeface="Montserrat Medium"/>
              </a:rPr>
              <a:t>Pay-Per-Click (PPC) Advertising: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2400" b="0" u="none" strike="noStrike" cap="none" dirty="0">
                <a:latin typeface="Aptos Display" panose="020B0004020202020204" pitchFamily="34" charset="0"/>
                <a:ea typeface="Montserrat Medium"/>
                <a:cs typeface="Montserrat Medium"/>
                <a:sym typeface="Montserrat Medium"/>
              </a:rPr>
              <a:t>Run Google Ads and remarketing ads.</a:t>
            </a: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en-US" sz="2400" b="0" u="none" strike="noStrike" cap="none" dirty="0">
              <a:latin typeface="Aptos Display" panose="020B0004020202020204" pitchFamily="34" charset="0"/>
              <a:ea typeface="Montserrat Medium"/>
              <a:cs typeface="Montserrat Medium"/>
              <a:sym typeface="Montserrat Medium"/>
            </a:endParaRP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2400" b="0" u="none" strike="noStrike" cap="none" dirty="0">
                <a:latin typeface="Aptos Display" panose="020B0004020202020204" pitchFamily="34" charset="0"/>
                <a:ea typeface="Montserrat Medium"/>
                <a:cs typeface="Montserrat Medium"/>
                <a:sym typeface="Montserrat Medium"/>
              </a:rPr>
              <a:t>Website Optimization: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2400" b="0" u="none" strike="noStrike" cap="none" dirty="0">
                <a:latin typeface="Aptos Display" panose="020B0004020202020204" pitchFamily="34" charset="0"/>
                <a:ea typeface="Montserrat Medium"/>
                <a:cs typeface="Montserrat Medium"/>
                <a:sym typeface="Montserrat Medium"/>
              </a:rPr>
              <a:t>Improve website usability, mobile experience, and create specific landing pages.</a:t>
            </a: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455C9197-FF58-5212-CD4C-E9C718B7F35C}"/>
              </a:ext>
            </a:extLst>
          </p:cNvPr>
          <p:cNvSpPr txBox="1"/>
          <p:nvPr/>
        </p:nvSpPr>
        <p:spPr>
          <a:xfrm>
            <a:off x="1066800" y="495300"/>
            <a:ext cx="7962900" cy="856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sz="5308" b="1" dirty="0">
                <a:solidFill>
                  <a:srgbClr val="004AA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eague Spartan"/>
              </a:rPr>
              <a:t>Executive Summary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 dirty="0"/>
          </a:p>
        </p:txBody>
      </p:sp>
      <p:grpSp>
        <p:nvGrpSpPr>
          <p:cNvPr id="3" name="Group 3"/>
          <p:cNvGrpSpPr/>
          <p:nvPr/>
        </p:nvGrpSpPr>
        <p:grpSpPr>
          <a:xfrm>
            <a:off x="17678400" y="-14288"/>
            <a:ext cx="2688792" cy="10287000"/>
            <a:chOff x="0" y="0"/>
            <a:chExt cx="1680318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80318" cy="2709333"/>
            </a:xfrm>
            <a:custGeom>
              <a:avLst/>
              <a:gdLst/>
              <a:ahLst/>
              <a:cxnLst/>
              <a:rect l="l" t="t" r="r" b="b"/>
              <a:pathLst>
                <a:path w="1680318" h="2709333">
                  <a:moveTo>
                    <a:pt x="0" y="0"/>
                  </a:moveTo>
                  <a:lnTo>
                    <a:pt x="1680318" y="0"/>
                  </a:lnTo>
                  <a:lnTo>
                    <a:pt x="168031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68031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1373333" y="1954372"/>
            <a:ext cx="1601933" cy="6466659"/>
            <a:chOff x="0" y="0"/>
            <a:chExt cx="421908" cy="170315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21908" cy="1703153"/>
            </a:xfrm>
            <a:custGeom>
              <a:avLst/>
              <a:gdLst/>
              <a:ahLst/>
              <a:cxnLst/>
              <a:rect l="l" t="t" r="r" b="b"/>
              <a:pathLst>
                <a:path w="421908" h="1703153">
                  <a:moveTo>
                    <a:pt x="210954" y="0"/>
                  </a:moveTo>
                  <a:lnTo>
                    <a:pt x="210954" y="0"/>
                  </a:lnTo>
                  <a:cubicBezTo>
                    <a:pt x="266903" y="0"/>
                    <a:pt x="320560" y="22225"/>
                    <a:pt x="360121" y="61787"/>
                  </a:cubicBezTo>
                  <a:cubicBezTo>
                    <a:pt x="399683" y="101349"/>
                    <a:pt x="421908" y="155006"/>
                    <a:pt x="421908" y="210954"/>
                  </a:cubicBezTo>
                  <a:lnTo>
                    <a:pt x="421908" y="1492199"/>
                  </a:lnTo>
                  <a:cubicBezTo>
                    <a:pt x="421908" y="1548147"/>
                    <a:pt x="399683" y="1601804"/>
                    <a:pt x="360121" y="1641366"/>
                  </a:cubicBezTo>
                  <a:cubicBezTo>
                    <a:pt x="320560" y="1680928"/>
                    <a:pt x="266903" y="1703153"/>
                    <a:pt x="210954" y="1703153"/>
                  </a:cubicBezTo>
                  <a:lnTo>
                    <a:pt x="210954" y="1703153"/>
                  </a:lnTo>
                  <a:cubicBezTo>
                    <a:pt x="155006" y="1703153"/>
                    <a:pt x="101349" y="1680928"/>
                    <a:pt x="61787" y="1641366"/>
                  </a:cubicBezTo>
                  <a:cubicBezTo>
                    <a:pt x="22225" y="1601804"/>
                    <a:pt x="0" y="1548147"/>
                    <a:pt x="0" y="1492199"/>
                  </a:cubicBezTo>
                  <a:lnTo>
                    <a:pt x="0" y="210954"/>
                  </a:lnTo>
                  <a:cubicBezTo>
                    <a:pt x="0" y="155006"/>
                    <a:pt x="22225" y="101349"/>
                    <a:pt x="61787" y="61787"/>
                  </a:cubicBezTo>
                  <a:cubicBezTo>
                    <a:pt x="101349" y="22225"/>
                    <a:pt x="155006" y="0"/>
                    <a:pt x="210954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421908" cy="1750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4">
            <a:extLst>
              <a:ext uri="{FF2B5EF4-FFF2-40B4-BE49-F238E27FC236}">
                <a16:creationId xmlns:a16="http://schemas.microsoft.com/office/drawing/2014/main" id="{245B5BA0-E33A-E877-418F-49C59BCE83E2}"/>
              </a:ext>
            </a:extLst>
          </p:cNvPr>
          <p:cNvSpPr txBox="1"/>
          <p:nvPr/>
        </p:nvSpPr>
        <p:spPr>
          <a:xfrm>
            <a:off x="8991600" y="1954372"/>
            <a:ext cx="7289487" cy="3880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800" b="1" dirty="0">
                <a:latin typeface="Aptos Display" panose="020B0004020202020204" pitchFamily="34" charset="0"/>
                <a:ea typeface="Montserrat Medium"/>
                <a:cs typeface="Montserrat Medium"/>
                <a:sym typeface="Montserrat"/>
              </a:rPr>
              <a:t>Billboard Ad</a:t>
            </a:r>
            <a:r>
              <a:rPr lang="en-US" sz="2800" b="1" dirty="0">
                <a:latin typeface="Aptos Display" panose="020B0004020202020204" pitchFamily="34" charset="0"/>
                <a:ea typeface="Montserrat Medium"/>
                <a:cs typeface="Montserrat Medium"/>
                <a:sym typeface="Montserrat Medium"/>
              </a:rPr>
              <a:t> is consisting of</a:t>
            </a:r>
            <a:endParaRPr lang="en-US" sz="2800" b="1" i="0" u="none" strike="noStrike" cap="none" dirty="0">
              <a:latin typeface="Aptos Display" panose="020B0004020202020204" pitchFamily="34" charset="0"/>
              <a:ea typeface="Montserrat Medium"/>
              <a:cs typeface="Montserrat Medium"/>
              <a:sym typeface="Montserrat Medium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800" b="0" u="none" strike="noStrike" cap="none" dirty="0">
                <a:latin typeface="Aptos Display" panose="020B0004020202020204" pitchFamily="34" charset="0"/>
                <a:ea typeface="Montserrat Medium"/>
                <a:cs typeface="Montserrat Medium"/>
                <a:sym typeface="Montserrat Medium"/>
              </a:rPr>
              <a:t>Headline – in summary of content message</a:t>
            </a: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800" b="0" u="none" strike="noStrike" cap="none" dirty="0">
                <a:latin typeface="Aptos Display" panose="020B0004020202020204" pitchFamily="34" charset="0"/>
                <a:ea typeface="Montserrat Medium"/>
                <a:cs typeface="Montserrat Medium"/>
                <a:sym typeface="Montserrat Medium"/>
              </a:rPr>
              <a:t>Image / G</a:t>
            </a:r>
            <a:r>
              <a:rPr lang="en-US" sz="2800" dirty="0">
                <a:latin typeface="Aptos Display" panose="020B0004020202020204" pitchFamily="34" charset="0"/>
                <a:ea typeface="Montserrat Medium"/>
                <a:cs typeface="Montserrat Medium"/>
                <a:sym typeface="Montserrat Medium"/>
              </a:rPr>
              <a:t>raphics</a:t>
            </a:r>
            <a:r>
              <a:rPr lang="en-US" sz="2800" b="0" u="none" strike="noStrike" cap="none" dirty="0">
                <a:latin typeface="Aptos Display" panose="020B0004020202020204" pitchFamily="34" charset="0"/>
                <a:ea typeface="Montserrat Medium"/>
                <a:cs typeface="Montserrat Medium"/>
                <a:sym typeface="Montserrat Medium"/>
              </a:rPr>
              <a:t> – relevant to showcased product/services</a:t>
            </a: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800" dirty="0">
                <a:latin typeface="Aptos Display" panose="020B0004020202020204" pitchFamily="34" charset="0"/>
                <a:ea typeface="Montserrat Medium"/>
                <a:cs typeface="Montserrat Medium"/>
                <a:sym typeface="Montserrat Medium"/>
              </a:rPr>
              <a:t>Body Copy – Additional short content related </a:t>
            </a:r>
            <a:br>
              <a:rPr lang="en-US" sz="2800" dirty="0">
                <a:latin typeface="Aptos Display" panose="020B0004020202020204" pitchFamily="34" charset="0"/>
                <a:ea typeface="Montserrat Medium"/>
                <a:cs typeface="Montserrat Medium"/>
                <a:sym typeface="Montserrat Medium"/>
              </a:rPr>
            </a:br>
            <a:r>
              <a:rPr lang="en-US" sz="2800" dirty="0">
                <a:latin typeface="Aptos Display" panose="020B0004020202020204" pitchFamily="34" charset="0"/>
                <a:ea typeface="Montserrat Medium"/>
                <a:cs typeface="Montserrat Medium"/>
                <a:sym typeface="Montserrat Medium"/>
              </a:rPr>
              <a:t>to product/services</a:t>
            </a:r>
            <a:endParaRPr lang="en-US" sz="2800" b="0" u="none" strike="noStrike" cap="none" dirty="0">
              <a:latin typeface="Aptos Display" panose="020B0004020202020204" pitchFamily="34" charset="0"/>
              <a:ea typeface="Montserrat Medium"/>
              <a:cs typeface="Montserrat Medium"/>
              <a:sym typeface="Montserrat Medium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800" b="0" u="none" strike="noStrike" cap="none" dirty="0">
                <a:latin typeface="Aptos Display" panose="020B0004020202020204" pitchFamily="34" charset="0"/>
                <a:ea typeface="Montserrat Medium"/>
                <a:cs typeface="Montserrat Medium"/>
                <a:sym typeface="Montserrat Medium"/>
              </a:rPr>
              <a:t>Call to Action – website, contact </a:t>
            </a:r>
            <a:r>
              <a:rPr lang="en-US" sz="2800" b="0" u="none" strike="noStrike" cap="none" dirty="0" err="1">
                <a:latin typeface="Aptos Display" panose="020B0004020202020204" pitchFamily="34" charset="0"/>
                <a:ea typeface="Montserrat Medium"/>
                <a:cs typeface="Montserrat Medium"/>
                <a:sym typeface="Montserrat Medium"/>
              </a:rPr>
              <a:t>e.g</a:t>
            </a:r>
            <a:r>
              <a:rPr lang="en-US" sz="2800" b="0" u="none" strike="noStrike" cap="none" dirty="0">
                <a:latin typeface="Aptos Display" panose="020B0004020202020204" pitchFamily="34" charset="0"/>
                <a:ea typeface="Montserrat Medium"/>
                <a:cs typeface="Montserrat Medium"/>
                <a:sym typeface="Montserrat Medium"/>
              </a:rPr>
              <a:t> call or email </a:t>
            </a: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800" b="0" u="none" strike="noStrike" cap="none" dirty="0">
                <a:latin typeface="Aptos Display" panose="020B0004020202020204" pitchFamily="34" charset="0"/>
                <a:ea typeface="Montserrat Medium"/>
                <a:cs typeface="Montserrat Medium"/>
                <a:sym typeface="Montserrat Medium"/>
              </a:rPr>
              <a:t>Branding – business logo </a:t>
            </a: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endParaRPr lang="en-US" sz="2800" b="0" u="none" strike="noStrike" cap="none" dirty="0">
              <a:latin typeface="Aptos Display" panose="020B0004020202020204" pitchFamily="34" charset="0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8E2AA35D-615A-9114-6E80-0A22258DC6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619032"/>
            <a:ext cx="7926615" cy="4120189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F0DCC746-4288-87BD-8740-850D06C712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739925"/>
            <a:ext cx="7926615" cy="4120189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CD6ABCD-E2FF-03F3-35DE-95C05197A5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42" y="5404585"/>
            <a:ext cx="7926615" cy="4120189"/>
          </a:xfrm>
          <a:prstGeom prst="rect">
            <a:avLst/>
          </a:prstGeom>
        </p:spPr>
      </p:pic>
      <p:sp>
        <p:nvSpPr>
          <p:cNvPr id="17" name="TextBox 6">
            <a:extLst>
              <a:ext uri="{FF2B5EF4-FFF2-40B4-BE49-F238E27FC236}">
                <a16:creationId xmlns:a16="http://schemas.microsoft.com/office/drawing/2014/main" id="{ABEEB884-6ED9-A6B9-0F9A-A3C92CF3018E}"/>
              </a:ext>
            </a:extLst>
          </p:cNvPr>
          <p:cNvSpPr txBox="1"/>
          <p:nvPr/>
        </p:nvSpPr>
        <p:spPr>
          <a:xfrm>
            <a:off x="1055415" y="424719"/>
            <a:ext cx="13479115" cy="913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40"/>
              </a:lnSpc>
            </a:pPr>
            <a:r>
              <a:rPr lang="en-US" sz="4000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Google Display Network Ad – Billboard  </a:t>
            </a:r>
          </a:p>
        </p:txBody>
      </p:sp>
    </p:spTree>
    <p:extLst>
      <p:ext uri="{BB962C8B-B14F-4D97-AF65-F5344CB8AC3E}">
        <p14:creationId xmlns:p14="http://schemas.microsoft.com/office/powerpoint/2010/main" val="4912217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>
            <a:off x="15599208" y="0"/>
            <a:ext cx="2688792" cy="10287000"/>
            <a:chOff x="0" y="0"/>
            <a:chExt cx="1680318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80318" cy="2709333"/>
            </a:xfrm>
            <a:custGeom>
              <a:avLst/>
              <a:gdLst/>
              <a:ahLst/>
              <a:cxnLst/>
              <a:rect l="l" t="t" r="r" b="b"/>
              <a:pathLst>
                <a:path w="1680318" h="2709333">
                  <a:moveTo>
                    <a:pt x="0" y="0"/>
                  </a:moveTo>
                  <a:lnTo>
                    <a:pt x="1680318" y="0"/>
                  </a:lnTo>
                  <a:lnTo>
                    <a:pt x="168031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68031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970541" y="2006345"/>
            <a:ext cx="1601933" cy="6466659"/>
            <a:chOff x="0" y="0"/>
            <a:chExt cx="421908" cy="170315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21908" cy="1703153"/>
            </a:xfrm>
            <a:custGeom>
              <a:avLst/>
              <a:gdLst/>
              <a:ahLst/>
              <a:cxnLst/>
              <a:rect l="l" t="t" r="r" b="b"/>
              <a:pathLst>
                <a:path w="421908" h="1703153">
                  <a:moveTo>
                    <a:pt x="210954" y="0"/>
                  </a:moveTo>
                  <a:lnTo>
                    <a:pt x="210954" y="0"/>
                  </a:lnTo>
                  <a:cubicBezTo>
                    <a:pt x="266903" y="0"/>
                    <a:pt x="320560" y="22225"/>
                    <a:pt x="360121" y="61787"/>
                  </a:cubicBezTo>
                  <a:cubicBezTo>
                    <a:pt x="399683" y="101349"/>
                    <a:pt x="421908" y="155006"/>
                    <a:pt x="421908" y="210954"/>
                  </a:cubicBezTo>
                  <a:lnTo>
                    <a:pt x="421908" y="1492199"/>
                  </a:lnTo>
                  <a:cubicBezTo>
                    <a:pt x="421908" y="1548147"/>
                    <a:pt x="399683" y="1601804"/>
                    <a:pt x="360121" y="1641366"/>
                  </a:cubicBezTo>
                  <a:cubicBezTo>
                    <a:pt x="320560" y="1680928"/>
                    <a:pt x="266903" y="1703153"/>
                    <a:pt x="210954" y="1703153"/>
                  </a:cubicBezTo>
                  <a:lnTo>
                    <a:pt x="210954" y="1703153"/>
                  </a:lnTo>
                  <a:cubicBezTo>
                    <a:pt x="155006" y="1703153"/>
                    <a:pt x="101349" y="1680928"/>
                    <a:pt x="61787" y="1641366"/>
                  </a:cubicBezTo>
                  <a:cubicBezTo>
                    <a:pt x="22225" y="1601804"/>
                    <a:pt x="0" y="1548147"/>
                    <a:pt x="0" y="1492199"/>
                  </a:cubicBezTo>
                  <a:lnTo>
                    <a:pt x="0" y="210954"/>
                  </a:lnTo>
                  <a:cubicBezTo>
                    <a:pt x="0" y="155006"/>
                    <a:pt x="22225" y="101349"/>
                    <a:pt x="61787" y="61787"/>
                  </a:cubicBezTo>
                  <a:cubicBezTo>
                    <a:pt x="101349" y="22225"/>
                    <a:pt x="155006" y="0"/>
                    <a:pt x="210954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421908" cy="1750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0F443556-1CF9-0D04-374B-7BB46F16D1CE}"/>
              </a:ext>
            </a:extLst>
          </p:cNvPr>
          <p:cNvSpPr txBox="1"/>
          <p:nvPr/>
        </p:nvSpPr>
        <p:spPr>
          <a:xfrm>
            <a:off x="1114968" y="451686"/>
            <a:ext cx="6074208" cy="913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40"/>
              </a:lnSpc>
            </a:pPr>
            <a:r>
              <a:rPr lang="en-US" sz="4000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Facebook Ad (mockup)</a:t>
            </a:r>
          </a:p>
        </p:txBody>
      </p:sp>
      <p:pic>
        <p:nvPicPr>
          <p:cNvPr id="8" name="Picture 7" descr="A cell phone with a picture of an office&#10;&#10;Description automatically generated">
            <a:extLst>
              <a:ext uri="{FF2B5EF4-FFF2-40B4-BE49-F238E27FC236}">
                <a16:creationId xmlns:a16="http://schemas.microsoft.com/office/drawing/2014/main" id="{27099089-639D-7751-F79B-09A3A54DB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577272"/>
            <a:ext cx="5365750" cy="93248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1166D7-C483-7D9F-F81B-3E11B427A33B}"/>
              </a:ext>
            </a:extLst>
          </p:cNvPr>
          <p:cNvSpPr txBox="1"/>
          <p:nvPr/>
        </p:nvSpPr>
        <p:spPr>
          <a:xfrm>
            <a:off x="1562555" y="2471361"/>
            <a:ext cx="545951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ea typeface="Calibri Light" panose="020F0302020204030204" pitchFamily="34" charset="0"/>
                <a:cs typeface="Calibri Light" panose="020F0302020204030204" pitchFamily="34" charset="0"/>
              </a:rPr>
              <a:t>Platform: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ea typeface="Calibri Light" panose="020F0302020204030204" pitchFamily="34" charset="0"/>
                <a:cs typeface="Calibri Light" panose="020F0302020204030204" pitchFamily="34" charset="0"/>
              </a:rPr>
              <a:t> Facebook Mobile Ad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ea typeface="Calibri Light" panose="020F0302020204030204" pitchFamily="34" charset="0"/>
                <a:cs typeface="Calibri Light" panose="020F0302020204030204" pitchFamily="34" charset="0"/>
              </a:rPr>
              <a:t>Headline: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ea typeface="Calibri Light" panose="020F0302020204030204" pitchFamily="34" charset="0"/>
                <a:cs typeface="Calibri Light" panose="020F0302020204030204" pitchFamily="34" charset="0"/>
              </a:rPr>
              <a:t> "Upgrade Your Office – Save Energy &amp; Costs!“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ea typeface="Calibri Light" panose="020F0302020204030204" pitchFamily="34" charset="0"/>
                <a:cs typeface="Calibri Light" panose="020F0302020204030204" pitchFamily="34" charset="0"/>
              </a:rPr>
              <a:t>Copy: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ea typeface="Calibri Light" panose="020F0302020204030204" pitchFamily="34" charset="0"/>
                <a:cs typeface="Calibri Light" panose="020F0302020204030204" pitchFamily="34" charset="0"/>
              </a:rPr>
              <a:t> Customized ACMV systems, BCA Green Mark certification, healthier workspaces.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ea typeface="Calibri Light" panose="020F0302020204030204" pitchFamily="34" charset="0"/>
                <a:cs typeface="Calibri Light" panose="020F0302020204030204" pitchFamily="34" charset="0"/>
              </a:rPr>
              <a:t>CTA: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ea typeface="Calibri Light" panose="020F0302020204030204" pitchFamily="34" charset="0"/>
                <a:cs typeface="Calibri Light" panose="020F0302020204030204" pitchFamily="34" charset="0"/>
              </a:rPr>
              <a:t> "Free Quote“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ea typeface="Calibri Light" panose="020F0302020204030204" pitchFamily="34" charset="0"/>
                <a:cs typeface="Calibri Light" panose="020F0302020204030204" pitchFamily="34" charset="0"/>
              </a:rPr>
              <a:t>Visual: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ea typeface="Calibri Light" panose="020F0302020204030204" pitchFamily="34" charset="0"/>
                <a:cs typeface="Calibri Light" panose="020F0302020204030204" pitchFamily="34" charset="0"/>
              </a:rPr>
              <a:t> Modern office space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ea typeface="Calibri Light" panose="020F0302020204030204" pitchFamily="34" charset="0"/>
                <a:cs typeface="Calibri Light" panose="020F0302020204030204" pitchFamily="34" charset="0"/>
              </a:rPr>
              <a:t>Target: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ea typeface="Calibri Light" panose="020F0302020204030204" pitchFamily="34" charset="0"/>
                <a:cs typeface="Calibri Light" panose="020F0302020204030204" pitchFamily="34" charset="0"/>
              </a:rPr>
              <a:t> Businesses seeking energy-efficient solutions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840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>
            <a:off x="15599208" y="0"/>
            <a:ext cx="2688792" cy="10287000"/>
            <a:chOff x="0" y="0"/>
            <a:chExt cx="1680318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80318" cy="2709333"/>
            </a:xfrm>
            <a:custGeom>
              <a:avLst/>
              <a:gdLst/>
              <a:ahLst/>
              <a:cxnLst/>
              <a:rect l="l" t="t" r="r" b="b"/>
              <a:pathLst>
                <a:path w="1680318" h="2709333">
                  <a:moveTo>
                    <a:pt x="0" y="0"/>
                  </a:moveTo>
                  <a:lnTo>
                    <a:pt x="1680318" y="0"/>
                  </a:lnTo>
                  <a:lnTo>
                    <a:pt x="168031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68031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970541" y="2006345"/>
            <a:ext cx="1601933" cy="6466659"/>
            <a:chOff x="0" y="0"/>
            <a:chExt cx="421908" cy="170315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21908" cy="1703153"/>
            </a:xfrm>
            <a:custGeom>
              <a:avLst/>
              <a:gdLst/>
              <a:ahLst/>
              <a:cxnLst/>
              <a:rect l="l" t="t" r="r" b="b"/>
              <a:pathLst>
                <a:path w="421908" h="1703153">
                  <a:moveTo>
                    <a:pt x="210954" y="0"/>
                  </a:moveTo>
                  <a:lnTo>
                    <a:pt x="210954" y="0"/>
                  </a:lnTo>
                  <a:cubicBezTo>
                    <a:pt x="266903" y="0"/>
                    <a:pt x="320560" y="22225"/>
                    <a:pt x="360121" y="61787"/>
                  </a:cubicBezTo>
                  <a:cubicBezTo>
                    <a:pt x="399683" y="101349"/>
                    <a:pt x="421908" y="155006"/>
                    <a:pt x="421908" y="210954"/>
                  </a:cubicBezTo>
                  <a:lnTo>
                    <a:pt x="421908" y="1492199"/>
                  </a:lnTo>
                  <a:cubicBezTo>
                    <a:pt x="421908" y="1548147"/>
                    <a:pt x="399683" y="1601804"/>
                    <a:pt x="360121" y="1641366"/>
                  </a:cubicBezTo>
                  <a:cubicBezTo>
                    <a:pt x="320560" y="1680928"/>
                    <a:pt x="266903" y="1703153"/>
                    <a:pt x="210954" y="1703153"/>
                  </a:cubicBezTo>
                  <a:lnTo>
                    <a:pt x="210954" y="1703153"/>
                  </a:lnTo>
                  <a:cubicBezTo>
                    <a:pt x="155006" y="1703153"/>
                    <a:pt x="101349" y="1680928"/>
                    <a:pt x="61787" y="1641366"/>
                  </a:cubicBezTo>
                  <a:cubicBezTo>
                    <a:pt x="22225" y="1601804"/>
                    <a:pt x="0" y="1548147"/>
                    <a:pt x="0" y="1492199"/>
                  </a:cubicBezTo>
                  <a:lnTo>
                    <a:pt x="0" y="210954"/>
                  </a:lnTo>
                  <a:cubicBezTo>
                    <a:pt x="0" y="155006"/>
                    <a:pt x="22225" y="101349"/>
                    <a:pt x="61787" y="61787"/>
                  </a:cubicBezTo>
                  <a:cubicBezTo>
                    <a:pt x="101349" y="22225"/>
                    <a:pt x="155006" y="0"/>
                    <a:pt x="210954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421908" cy="1750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0F443556-1CF9-0D04-374B-7BB46F16D1CE}"/>
              </a:ext>
            </a:extLst>
          </p:cNvPr>
          <p:cNvSpPr txBox="1"/>
          <p:nvPr/>
        </p:nvSpPr>
        <p:spPr>
          <a:xfrm>
            <a:off x="1114968" y="451686"/>
            <a:ext cx="6733632" cy="913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40"/>
              </a:lnSpc>
            </a:pPr>
            <a:r>
              <a:rPr lang="en-US" sz="4000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Instagram (mockup)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1166D7-C483-7D9F-F81B-3E11B427A33B}"/>
              </a:ext>
            </a:extLst>
          </p:cNvPr>
          <p:cNvSpPr txBox="1"/>
          <p:nvPr/>
        </p:nvSpPr>
        <p:spPr>
          <a:xfrm>
            <a:off x="1562555" y="2471361"/>
            <a:ext cx="545951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Profile: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Guan Lee Hoe Engineering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100 followers, 6 posts.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Bio: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Energy-saving HVAC systems, free quote offer.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Posts: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Focus on eco-friendly solutions, industry trends, and equipment visuals.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Purpose: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Promote HVAC expertise and encourage inquiries. </a:t>
            </a:r>
            <a:endParaRPr lang="en-US" altLang="en-US" sz="2400" dirty="0">
              <a:solidFill>
                <a:schemeClr val="tx2"/>
              </a:solidFill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sz="2400" dirty="0">
              <a:solidFill>
                <a:srgbClr val="002060"/>
              </a:solidFill>
            </a:endParaRP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CA160FB1-15D9-E340-CC04-1A3FDCBE1B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455" y="1834832"/>
            <a:ext cx="5731401" cy="7274700"/>
          </a:xfrm>
          <a:prstGeom prst="rect">
            <a:avLst/>
          </a:prstGeom>
          <a:ln w="19050">
            <a:solidFill>
              <a:srgbClr val="004AAD"/>
            </a:solidFill>
          </a:ln>
        </p:spPr>
      </p:pic>
    </p:spTree>
    <p:extLst>
      <p:ext uri="{BB962C8B-B14F-4D97-AF65-F5344CB8AC3E}">
        <p14:creationId xmlns:p14="http://schemas.microsoft.com/office/powerpoint/2010/main" val="18588288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>
            <a:off x="15599208" y="0"/>
            <a:ext cx="2688792" cy="10287000"/>
            <a:chOff x="0" y="0"/>
            <a:chExt cx="1680318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80318" cy="2709333"/>
            </a:xfrm>
            <a:custGeom>
              <a:avLst/>
              <a:gdLst/>
              <a:ahLst/>
              <a:cxnLst/>
              <a:rect l="l" t="t" r="r" b="b"/>
              <a:pathLst>
                <a:path w="1680318" h="2709333">
                  <a:moveTo>
                    <a:pt x="0" y="0"/>
                  </a:moveTo>
                  <a:lnTo>
                    <a:pt x="1680318" y="0"/>
                  </a:lnTo>
                  <a:lnTo>
                    <a:pt x="168031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68031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970541" y="2006345"/>
            <a:ext cx="1601933" cy="6466659"/>
            <a:chOff x="0" y="0"/>
            <a:chExt cx="421908" cy="170315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21908" cy="1703153"/>
            </a:xfrm>
            <a:custGeom>
              <a:avLst/>
              <a:gdLst/>
              <a:ahLst/>
              <a:cxnLst/>
              <a:rect l="l" t="t" r="r" b="b"/>
              <a:pathLst>
                <a:path w="421908" h="1703153">
                  <a:moveTo>
                    <a:pt x="210954" y="0"/>
                  </a:moveTo>
                  <a:lnTo>
                    <a:pt x="210954" y="0"/>
                  </a:lnTo>
                  <a:cubicBezTo>
                    <a:pt x="266903" y="0"/>
                    <a:pt x="320560" y="22225"/>
                    <a:pt x="360121" y="61787"/>
                  </a:cubicBezTo>
                  <a:cubicBezTo>
                    <a:pt x="399683" y="101349"/>
                    <a:pt x="421908" y="155006"/>
                    <a:pt x="421908" y="210954"/>
                  </a:cubicBezTo>
                  <a:lnTo>
                    <a:pt x="421908" y="1492199"/>
                  </a:lnTo>
                  <a:cubicBezTo>
                    <a:pt x="421908" y="1548147"/>
                    <a:pt x="399683" y="1601804"/>
                    <a:pt x="360121" y="1641366"/>
                  </a:cubicBezTo>
                  <a:cubicBezTo>
                    <a:pt x="320560" y="1680928"/>
                    <a:pt x="266903" y="1703153"/>
                    <a:pt x="210954" y="1703153"/>
                  </a:cubicBezTo>
                  <a:lnTo>
                    <a:pt x="210954" y="1703153"/>
                  </a:lnTo>
                  <a:cubicBezTo>
                    <a:pt x="155006" y="1703153"/>
                    <a:pt x="101349" y="1680928"/>
                    <a:pt x="61787" y="1641366"/>
                  </a:cubicBezTo>
                  <a:cubicBezTo>
                    <a:pt x="22225" y="1601804"/>
                    <a:pt x="0" y="1548147"/>
                    <a:pt x="0" y="1492199"/>
                  </a:cubicBezTo>
                  <a:lnTo>
                    <a:pt x="0" y="210954"/>
                  </a:lnTo>
                  <a:cubicBezTo>
                    <a:pt x="0" y="155006"/>
                    <a:pt x="22225" y="101349"/>
                    <a:pt x="61787" y="61787"/>
                  </a:cubicBezTo>
                  <a:cubicBezTo>
                    <a:pt x="101349" y="22225"/>
                    <a:pt x="155006" y="0"/>
                    <a:pt x="210954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421908" cy="1750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69B0B9D1-7240-C139-72B5-EB3FAD99ED36}"/>
              </a:ext>
            </a:extLst>
          </p:cNvPr>
          <p:cNvSpPr txBox="1"/>
          <p:nvPr/>
        </p:nvSpPr>
        <p:spPr>
          <a:xfrm>
            <a:off x="876869" y="495300"/>
            <a:ext cx="6733632" cy="913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40"/>
              </a:lnSpc>
            </a:pPr>
            <a:r>
              <a:rPr lang="en-US" sz="4000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Landing Page</a:t>
            </a:r>
          </a:p>
        </p:txBody>
      </p:sp>
      <p:pic>
        <p:nvPicPr>
          <p:cNvPr id="8" name="Picture 7" descr="A website page of a air conditioning service&#10;&#10;Description automatically generated">
            <a:extLst>
              <a:ext uri="{FF2B5EF4-FFF2-40B4-BE49-F238E27FC236}">
                <a16:creationId xmlns:a16="http://schemas.microsoft.com/office/drawing/2014/main" id="{77AA41F2-4F18-44B3-9061-538B2F84D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89838"/>
            <a:ext cx="8543429" cy="4746870"/>
          </a:xfrm>
          <a:prstGeom prst="rect">
            <a:avLst/>
          </a:prstGeom>
          <a:ln w="19050">
            <a:solidFill>
              <a:srgbClr val="004AAD"/>
            </a:solidFill>
          </a:ln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FF59C45-4A5C-8CB9-DE82-89C71F9D1B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500" y="4762500"/>
            <a:ext cx="8651100" cy="4746870"/>
          </a:xfrm>
          <a:prstGeom prst="rect">
            <a:avLst/>
          </a:prstGeom>
          <a:ln w="19050">
            <a:solidFill>
              <a:srgbClr val="004AAD"/>
            </a:solidFill>
          </a:ln>
        </p:spPr>
      </p:pic>
    </p:spTree>
    <p:extLst>
      <p:ext uri="{BB962C8B-B14F-4D97-AF65-F5344CB8AC3E}">
        <p14:creationId xmlns:p14="http://schemas.microsoft.com/office/powerpoint/2010/main" val="13900440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>
            <a:off x="15599208" y="0"/>
            <a:ext cx="2688792" cy="10287000"/>
            <a:chOff x="0" y="0"/>
            <a:chExt cx="1680318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80318" cy="2709333"/>
            </a:xfrm>
            <a:custGeom>
              <a:avLst/>
              <a:gdLst/>
              <a:ahLst/>
              <a:cxnLst/>
              <a:rect l="l" t="t" r="r" b="b"/>
              <a:pathLst>
                <a:path w="1680318" h="2709333">
                  <a:moveTo>
                    <a:pt x="0" y="0"/>
                  </a:moveTo>
                  <a:lnTo>
                    <a:pt x="1680318" y="0"/>
                  </a:lnTo>
                  <a:lnTo>
                    <a:pt x="168031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68031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970541" y="2006345"/>
            <a:ext cx="1601933" cy="6466659"/>
            <a:chOff x="0" y="0"/>
            <a:chExt cx="421908" cy="170315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21908" cy="1703153"/>
            </a:xfrm>
            <a:custGeom>
              <a:avLst/>
              <a:gdLst/>
              <a:ahLst/>
              <a:cxnLst/>
              <a:rect l="l" t="t" r="r" b="b"/>
              <a:pathLst>
                <a:path w="421908" h="1703153">
                  <a:moveTo>
                    <a:pt x="210954" y="0"/>
                  </a:moveTo>
                  <a:lnTo>
                    <a:pt x="210954" y="0"/>
                  </a:lnTo>
                  <a:cubicBezTo>
                    <a:pt x="266903" y="0"/>
                    <a:pt x="320560" y="22225"/>
                    <a:pt x="360121" y="61787"/>
                  </a:cubicBezTo>
                  <a:cubicBezTo>
                    <a:pt x="399683" y="101349"/>
                    <a:pt x="421908" y="155006"/>
                    <a:pt x="421908" y="210954"/>
                  </a:cubicBezTo>
                  <a:lnTo>
                    <a:pt x="421908" y="1492199"/>
                  </a:lnTo>
                  <a:cubicBezTo>
                    <a:pt x="421908" y="1548147"/>
                    <a:pt x="399683" y="1601804"/>
                    <a:pt x="360121" y="1641366"/>
                  </a:cubicBezTo>
                  <a:cubicBezTo>
                    <a:pt x="320560" y="1680928"/>
                    <a:pt x="266903" y="1703153"/>
                    <a:pt x="210954" y="1703153"/>
                  </a:cubicBezTo>
                  <a:lnTo>
                    <a:pt x="210954" y="1703153"/>
                  </a:lnTo>
                  <a:cubicBezTo>
                    <a:pt x="155006" y="1703153"/>
                    <a:pt x="101349" y="1680928"/>
                    <a:pt x="61787" y="1641366"/>
                  </a:cubicBezTo>
                  <a:cubicBezTo>
                    <a:pt x="22225" y="1601804"/>
                    <a:pt x="0" y="1548147"/>
                    <a:pt x="0" y="1492199"/>
                  </a:cubicBezTo>
                  <a:lnTo>
                    <a:pt x="0" y="210954"/>
                  </a:lnTo>
                  <a:cubicBezTo>
                    <a:pt x="0" y="155006"/>
                    <a:pt x="22225" y="101349"/>
                    <a:pt x="61787" y="61787"/>
                  </a:cubicBezTo>
                  <a:cubicBezTo>
                    <a:pt x="101349" y="22225"/>
                    <a:pt x="155006" y="0"/>
                    <a:pt x="210954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421908" cy="1750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69B0B9D1-7240-C139-72B5-EB3FAD99ED36}"/>
              </a:ext>
            </a:extLst>
          </p:cNvPr>
          <p:cNvSpPr txBox="1"/>
          <p:nvPr/>
        </p:nvSpPr>
        <p:spPr>
          <a:xfrm>
            <a:off x="876868" y="495300"/>
            <a:ext cx="8419531" cy="913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40"/>
              </a:lnSpc>
            </a:pPr>
            <a:r>
              <a:rPr lang="en-US" sz="4000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Landing Page – Mobile View</a:t>
            </a: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2E5FE5F9-69AD-79E6-8993-46FA9EF39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885074"/>
            <a:ext cx="7894948" cy="43865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E034990-940C-61DA-E6ED-04F7C309C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670" y="4378572"/>
            <a:ext cx="8333268" cy="463010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 descr="A screenshot of a website&#10;&#10;Description automatically generated">
            <a:extLst>
              <a:ext uri="{FF2B5EF4-FFF2-40B4-BE49-F238E27FC236}">
                <a16:creationId xmlns:a16="http://schemas.microsoft.com/office/drawing/2014/main" id="{4D68B6CC-5F9F-BA2C-1940-96CA30D328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72" y="2628900"/>
            <a:ext cx="8333268" cy="5388846"/>
          </a:xfrm>
          <a:prstGeom prst="rect">
            <a:avLst/>
          </a:prstGeom>
          <a:ln w="19050">
            <a:solidFill>
              <a:srgbClr val="004AAD"/>
            </a:solidFill>
          </a:ln>
        </p:spPr>
      </p:pic>
    </p:spTree>
    <p:extLst>
      <p:ext uri="{BB962C8B-B14F-4D97-AF65-F5344CB8AC3E}">
        <p14:creationId xmlns:p14="http://schemas.microsoft.com/office/powerpoint/2010/main" val="19501802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>
            <a:off x="-698500" y="3124200"/>
            <a:ext cx="5245100" cy="1332778"/>
            <a:chOff x="0" y="0"/>
            <a:chExt cx="1381426" cy="3510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81426" cy="351020"/>
            </a:xfrm>
            <a:custGeom>
              <a:avLst/>
              <a:gdLst/>
              <a:ahLst/>
              <a:cxnLst/>
              <a:rect l="l" t="t" r="r" b="b"/>
              <a:pathLst>
                <a:path w="1381426" h="351020">
                  <a:moveTo>
                    <a:pt x="75277" y="0"/>
                  </a:moveTo>
                  <a:lnTo>
                    <a:pt x="1306148" y="0"/>
                  </a:lnTo>
                  <a:cubicBezTo>
                    <a:pt x="1326113" y="0"/>
                    <a:pt x="1345260" y="7931"/>
                    <a:pt x="1359377" y="22048"/>
                  </a:cubicBezTo>
                  <a:cubicBezTo>
                    <a:pt x="1373495" y="36166"/>
                    <a:pt x="1381426" y="55313"/>
                    <a:pt x="1381426" y="75277"/>
                  </a:cubicBezTo>
                  <a:lnTo>
                    <a:pt x="1381426" y="275742"/>
                  </a:lnTo>
                  <a:cubicBezTo>
                    <a:pt x="1381426" y="295707"/>
                    <a:pt x="1373495" y="314854"/>
                    <a:pt x="1359377" y="328971"/>
                  </a:cubicBezTo>
                  <a:cubicBezTo>
                    <a:pt x="1345260" y="343089"/>
                    <a:pt x="1326113" y="351020"/>
                    <a:pt x="1306148" y="351020"/>
                  </a:cubicBezTo>
                  <a:lnTo>
                    <a:pt x="75277" y="351020"/>
                  </a:lnTo>
                  <a:cubicBezTo>
                    <a:pt x="55313" y="351020"/>
                    <a:pt x="36166" y="343089"/>
                    <a:pt x="22048" y="328971"/>
                  </a:cubicBezTo>
                  <a:cubicBezTo>
                    <a:pt x="7931" y="314854"/>
                    <a:pt x="0" y="295707"/>
                    <a:pt x="0" y="275742"/>
                  </a:cubicBezTo>
                  <a:lnTo>
                    <a:pt x="0" y="75277"/>
                  </a:lnTo>
                  <a:cubicBezTo>
                    <a:pt x="0" y="55313"/>
                    <a:pt x="7931" y="36166"/>
                    <a:pt x="22048" y="22048"/>
                  </a:cubicBezTo>
                  <a:cubicBezTo>
                    <a:pt x="36166" y="7931"/>
                    <a:pt x="55313" y="0"/>
                    <a:pt x="75277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381426" cy="398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741400" y="3124200"/>
            <a:ext cx="5118100" cy="1332778"/>
            <a:chOff x="0" y="0"/>
            <a:chExt cx="1347977" cy="3510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47977" cy="351020"/>
            </a:xfrm>
            <a:custGeom>
              <a:avLst/>
              <a:gdLst/>
              <a:ahLst/>
              <a:cxnLst/>
              <a:rect l="l" t="t" r="r" b="b"/>
              <a:pathLst>
                <a:path w="1347977" h="351020">
                  <a:moveTo>
                    <a:pt x="77145" y="0"/>
                  </a:moveTo>
                  <a:lnTo>
                    <a:pt x="1270832" y="0"/>
                  </a:lnTo>
                  <a:cubicBezTo>
                    <a:pt x="1291292" y="0"/>
                    <a:pt x="1310914" y="8128"/>
                    <a:pt x="1325382" y="22595"/>
                  </a:cubicBezTo>
                  <a:cubicBezTo>
                    <a:pt x="1339849" y="37063"/>
                    <a:pt x="1347977" y="56685"/>
                    <a:pt x="1347977" y="77145"/>
                  </a:cubicBezTo>
                  <a:lnTo>
                    <a:pt x="1347977" y="273874"/>
                  </a:lnTo>
                  <a:cubicBezTo>
                    <a:pt x="1347977" y="316480"/>
                    <a:pt x="1313438" y="351020"/>
                    <a:pt x="1270832" y="351020"/>
                  </a:cubicBezTo>
                  <a:lnTo>
                    <a:pt x="77145" y="351020"/>
                  </a:lnTo>
                  <a:cubicBezTo>
                    <a:pt x="34539" y="351020"/>
                    <a:pt x="0" y="316480"/>
                    <a:pt x="0" y="273874"/>
                  </a:cubicBezTo>
                  <a:lnTo>
                    <a:pt x="0" y="77145"/>
                  </a:lnTo>
                  <a:cubicBezTo>
                    <a:pt x="0" y="34539"/>
                    <a:pt x="34539" y="0"/>
                    <a:pt x="77145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347977" cy="398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933297" y="3191597"/>
            <a:ext cx="8421405" cy="1265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34"/>
              </a:lnSpc>
            </a:pPr>
            <a:r>
              <a:rPr lang="en-US" sz="7382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616825" y="6705600"/>
            <a:ext cx="3054350" cy="761278"/>
            <a:chOff x="0" y="0"/>
            <a:chExt cx="804438" cy="20050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04438" cy="200501"/>
            </a:xfrm>
            <a:custGeom>
              <a:avLst/>
              <a:gdLst/>
              <a:ahLst/>
              <a:cxnLst/>
              <a:rect l="l" t="t" r="r" b="b"/>
              <a:pathLst>
                <a:path w="804438" h="200501">
                  <a:moveTo>
                    <a:pt x="100251" y="0"/>
                  </a:moveTo>
                  <a:lnTo>
                    <a:pt x="704187" y="0"/>
                  </a:lnTo>
                  <a:cubicBezTo>
                    <a:pt x="730775" y="0"/>
                    <a:pt x="756275" y="10562"/>
                    <a:pt x="775075" y="29363"/>
                  </a:cubicBezTo>
                  <a:cubicBezTo>
                    <a:pt x="793876" y="48163"/>
                    <a:pt x="804438" y="73662"/>
                    <a:pt x="804438" y="100251"/>
                  </a:cubicBezTo>
                  <a:lnTo>
                    <a:pt x="804438" y="100251"/>
                  </a:lnTo>
                  <a:cubicBezTo>
                    <a:pt x="804438" y="155617"/>
                    <a:pt x="759554" y="200501"/>
                    <a:pt x="704187" y="200501"/>
                  </a:cubicBezTo>
                  <a:lnTo>
                    <a:pt x="100251" y="200501"/>
                  </a:lnTo>
                  <a:cubicBezTo>
                    <a:pt x="44884" y="200501"/>
                    <a:pt x="0" y="155617"/>
                    <a:pt x="0" y="100251"/>
                  </a:cubicBezTo>
                  <a:lnTo>
                    <a:pt x="0" y="100251"/>
                  </a:lnTo>
                  <a:cubicBezTo>
                    <a:pt x="0" y="44884"/>
                    <a:pt x="44884" y="0"/>
                    <a:pt x="100251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04438" cy="2481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347826" y="6846823"/>
            <a:ext cx="3592349" cy="544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8"/>
              </a:lnSpc>
            </a:pPr>
            <a:endParaRPr lang="en-US" sz="3148" dirty="0">
              <a:solidFill>
                <a:srgbClr val="FFFF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3998690" y="8922448"/>
            <a:ext cx="434769" cy="380202"/>
          </a:xfrm>
          <a:custGeom>
            <a:avLst/>
            <a:gdLst/>
            <a:ahLst/>
            <a:cxnLst/>
            <a:rect l="l" t="t" r="r" b="b"/>
            <a:pathLst>
              <a:path w="759903" h="759903">
                <a:moveTo>
                  <a:pt x="0" y="0"/>
                </a:moveTo>
                <a:lnTo>
                  <a:pt x="759903" y="0"/>
                </a:lnTo>
                <a:lnTo>
                  <a:pt x="759903" y="759903"/>
                </a:lnTo>
                <a:lnTo>
                  <a:pt x="0" y="7599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5" name="Freeform 15"/>
          <p:cNvSpPr/>
          <p:nvPr/>
        </p:nvSpPr>
        <p:spPr>
          <a:xfrm>
            <a:off x="8214764" y="8877927"/>
            <a:ext cx="434769" cy="380202"/>
          </a:xfrm>
          <a:custGeom>
            <a:avLst/>
            <a:gdLst/>
            <a:ahLst/>
            <a:cxnLst/>
            <a:rect l="l" t="t" r="r" b="b"/>
            <a:pathLst>
              <a:path w="762324" h="762324">
                <a:moveTo>
                  <a:pt x="0" y="0"/>
                </a:moveTo>
                <a:lnTo>
                  <a:pt x="762323" y="0"/>
                </a:lnTo>
                <a:lnTo>
                  <a:pt x="762323" y="762323"/>
                </a:lnTo>
                <a:lnTo>
                  <a:pt x="0" y="7623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6" name="TextBox 16"/>
          <p:cNvSpPr txBox="1"/>
          <p:nvPr/>
        </p:nvSpPr>
        <p:spPr>
          <a:xfrm>
            <a:off x="8785376" y="8749541"/>
            <a:ext cx="6505330" cy="521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641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nva Sans 2"/>
                <a:ea typeface="Canva Sans 2"/>
                <a:cs typeface="Canva Sans 2"/>
                <a:sym typeface="Canva Sans 2"/>
              </a:rPr>
              <a:t>aida.abdrahmanr@gmail.com</a:t>
            </a:r>
            <a:endParaRPr lang="en-US" sz="2400" u="none" dirty="0">
              <a:solidFill>
                <a:srgbClr val="000000"/>
              </a:solidFill>
              <a:latin typeface="Canva Sans 2"/>
              <a:ea typeface="Canva Sans 2"/>
              <a:cs typeface="Canva Sans 2"/>
              <a:sym typeface="Canva Sans 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522475" y="8771799"/>
            <a:ext cx="3500346" cy="508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41"/>
              </a:lnSpc>
              <a:spcBef>
                <a:spcPct val="0"/>
              </a:spcBef>
            </a:pPr>
            <a:r>
              <a:rPr lang="en-US" sz="2000" u="none" dirty="0">
                <a:solidFill>
                  <a:srgbClr val="000000"/>
                </a:solidFill>
                <a:latin typeface="Canva Sans 2"/>
                <a:ea typeface="Canva Sans 2"/>
                <a:cs typeface="Canva Sans 2"/>
                <a:sym typeface="Canva Sans 2"/>
              </a:rPr>
              <a:t>+65 9227 1407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>
            <a:off x="15599208" y="0"/>
            <a:ext cx="2688792" cy="10287000"/>
            <a:chOff x="0" y="0"/>
            <a:chExt cx="1680318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80318" cy="2709333"/>
            </a:xfrm>
            <a:custGeom>
              <a:avLst/>
              <a:gdLst/>
              <a:ahLst/>
              <a:cxnLst/>
              <a:rect l="l" t="t" r="r" b="b"/>
              <a:pathLst>
                <a:path w="1680318" h="2709333">
                  <a:moveTo>
                    <a:pt x="0" y="0"/>
                  </a:moveTo>
                  <a:lnTo>
                    <a:pt x="1680318" y="0"/>
                  </a:lnTo>
                  <a:lnTo>
                    <a:pt x="168031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68031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970541" y="2006345"/>
            <a:ext cx="1601933" cy="6466659"/>
            <a:chOff x="0" y="0"/>
            <a:chExt cx="421908" cy="170315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21908" cy="1703153"/>
            </a:xfrm>
            <a:custGeom>
              <a:avLst/>
              <a:gdLst/>
              <a:ahLst/>
              <a:cxnLst/>
              <a:rect l="l" t="t" r="r" b="b"/>
              <a:pathLst>
                <a:path w="421908" h="1703153">
                  <a:moveTo>
                    <a:pt x="210954" y="0"/>
                  </a:moveTo>
                  <a:lnTo>
                    <a:pt x="210954" y="0"/>
                  </a:lnTo>
                  <a:cubicBezTo>
                    <a:pt x="266903" y="0"/>
                    <a:pt x="320560" y="22225"/>
                    <a:pt x="360121" y="61787"/>
                  </a:cubicBezTo>
                  <a:cubicBezTo>
                    <a:pt x="399683" y="101349"/>
                    <a:pt x="421908" y="155006"/>
                    <a:pt x="421908" y="210954"/>
                  </a:cubicBezTo>
                  <a:lnTo>
                    <a:pt x="421908" y="1492199"/>
                  </a:lnTo>
                  <a:cubicBezTo>
                    <a:pt x="421908" y="1548147"/>
                    <a:pt x="399683" y="1601804"/>
                    <a:pt x="360121" y="1641366"/>
                  </a:cubicBezTo>
                  <a:cubicBezTo>
                    <a:pt x="320560" y="1680928"/>
                    <a:pt x="266903" y="1703153"/>
                    <a:pt x="210954" y="1703153"/>
                  </a:cubicBezTo>
                  <a:lnTo>
                    <a:pt x="210954" y="1703153"/>
                  </a:lnTo>
                  <a:cubicBezTo>
                    <a:pt x="155006" y="1703153"/>
                    <a:pt x="101349" y="1680928"/>
                    <a:pt x="61787" y="1641366"/>
                  </a:cubicBezTo>
                  <a:cubicBezTo>
                    <a:pt x="22225" y="1601804"/>
                    <a:pt x="0" y="1548147"/>
                    <a:pt x="0" y="1492199"/>
                  </a:cubicBezTo>
                  <a:lnTo>
                    <a:pt x="0" y="210954"/>
                  </a:lnTo>
                  <a:cubicBezTo>
                    <a:pt x="0" y="155006"/>
                    <a:pt x="22225" y="101349"/>
                    <a:pt x="61787" y="61787"/>
                  </a:cubicBezTo>
                  <a:cubicBezTo>
                    <a:pt x="101349" y="22225"/>
                    <a:pt x="155006" y="0"/>
                    <a:pt x="210954" y="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421908" cy="1750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TextBox 12">
            <a:extLst>
              <a:ext uri="{FF2B5EF4-FFF2-40B4-BE49-F238E27FC236}">
                <a16:creationId xmlns:a16="http://schemas.microsoft.com/office/drawing/2014/main" id="{34EE4A05-AE87-55D2-C279-6DED1947004A}"/>
              </a:ext>
            </a:extLst>
          </p:cNvPr>
          <p:cNvSpPr txBox="1"/>
          <p:nvPr/>
        </p:nvSpPr>
        <p:spPr>
          <a:xfrm>
            <a:off x="1128035" y="1329289"/>
            <a:ext cx="8427064" cy="856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sz="5308" b="1" dirty="0">
                <a:solidFill>
                  <a:srgbClr val="004AA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eague Spartan"/>
              </a:rPr>
              <a:t>Demographic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A004C0-9921-7D14-4291-A5906DB53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035" y="2540430"/>
            <a:ext cx="11444965" cy="6636062"/>
          </a:xfrm>
          <a:prstGeom prst="rect">
            <a:avLst/>
          </a:prstGeom>
          <a:ln w="57150">
            <a:solidFill>
              <a:srgbClr val="004AAD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F0524E-5CC3-51A8-AA72-655188013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2853467"/>
            <a:ext cx="2737683" cy="2411607"/>
          </a:xfrm>
          <a:prstGeom prst="rect">
            <a:avLst/>
          </a:prstGeom>
          <a:ln w="76200">
            <a:solidFill>
              <a:srgbClr val="004AAD"/>
            </a:solidFill>
          </a:ln>
        </p:spPr>
      </p:pic>
    </p:spTree>
    <p:extLst>
      <p:ext uri="{BB962C8B-B14F-4D97-AF65-F5344CB8AC3E}">
        <p14:creationId xmlns:p14="http://schemas.microsoft.com/office/powerpoint/2010/main" val="2017486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E6C531B2-888A-CAE6-D38B-B3771E9F5028}"/>
              </a:ext>
            </a:extLst>
          </p:cNvPr>
          <p:cNvSpPr txBox="1"/>
          <p:nvPr/>
        </p:nvSpPr>
        <p:spPr>
          <a:xfrm>
            <a:off x="1371600" y="1181100"/>
            <a:ext cx="7962900" cy="915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sz="5308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Psychographic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70C06A1-B4DB-76E8-1FE9-E6A579A4BDE8}"/>
              </a:ext>
            </a:extLst>
          </p:cNvPr>
          <p:cNvGrpSpPr/>
          <p:nvPr/>
        </p:nvGrpSpPr>
        <p:grpSpPr>
          <a:xfrm>
            <a:off x="0" y="9486900"/>
            <a:ext cx="11963400" cy="85510"/>
            <a:chOff x="0" y="0"/>
            <a:chExt cx="662281" cy="6857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10DC7EE-6243-7B75-9F2B-B487E6DA2DDC}"/>
                </a:ext>
              </a:extLst>
            </p:cNvPr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CB1E5FF-0DFA-55BF-F63D-5BDB559097F3}"/>
                </a:ext>
              </a:extLst>
            </p:cNvPr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1D967F2-5414-3250-E6A5-5C74F64A1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385" y="2340561"/>
            <a:ext cx="15301415" cy="6372358"/>
          </a:xfrm>
          <a:prstGeom prst="rect">
            <a:avLst/>
          </a:prstGeom>
          <a:ln w="57150">
            <a:solidFill>
              <a:srgbClr val="004AAD"/>
            </a:solidFill>
          </a:ln>
        </p:spPr>
      </p:pic>
    </p:spTree>
    <p:extLst>
      <p:ext uri="{BB962C8B-B14F-4D97-AF65-F5344CB8AC3E}">
        <p14:creationId xmlns:p14="http://schemas.microsoft.com/office/powerpoint/2010/main" val="996711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E6C531B2-888A-CAE6-D38B-B3771E9F5028}"/>
              </a:ext>
            </a:extLst>
          </p:cNvPr>
          <p:cNvSpPr txBox="1"/>
          <p:nvPr/>
        </p:nvSpPr>
        <p:spPr>
          <a:xfrm>
            <a:off x="1181100" y="1217596"/>
            <a:ext cx="7962900" cy="915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sz="5308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Psychographic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B938E3-37EB-CC37-CB7F-684884C75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2302760"/>
            <a:ext cx="15430500" cy="6451921"/>
          </a:xfrm>
          <a:prstGeom prst="rect">
            <a:avLst/>
          </a:prstGeom>
          <a:ln w="57150">
            <a:solidFill>
              <a:srgbClr val="004AAD"/>
            </a:solidFill>
          </a:ln>
        </p:spPr>
      </p:pic>
      <p:grpSp>
        <p:nvGrpSpPr>
          <p:cNvPr id="5" name="Group 3">
            <a:extLst>
              <a:ext uri="{FF2B5EF4-FFF2-40B4-BE49-F238E27FC236}">
                <a16:creationId xmlns:a16="http://schemas.microsoft.com/office/drawing/2014/main" id="{F1503063-743E-316F-48B9-80EF7DD837DE}"/>
              </a:ext>
            </a:extLst>
          </p:cNvPr>
          <p:cNvGrpSpPr/>
          <p:nvPr/>
        </p:nvGrpSpPr>
        <p:grpSpPr>
          <a:xfrm>
            <a:off x="7620000" y="9563100"/>
            <a:ext cx="10668000" cy="85510"/>
            <a:chOff x="0" y="0"/>
            <a:chExt cx="662281" cy="6857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3C5F5BB6-018D-752D-C285-86CFAF2120A1}"/>
                </a:ext>
              </a:extLst>
            </p:cNvPr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4BB1D1B6-FDC1-E945-1E2B-7AE9CC9E529E}"/>
                </a:ext>
              </a:extLst>
            </p:cNvPr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04068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E6C531B2-888A-CAE6-D38B-B3771E9F5028}"/>
              </a:ext>
            </a:extLst>
          </p:cNvPr>
          <p:cNvSpPr txBox="1"/>
          <p:nvPr/>
        </p:nvSpPr>
        <p:spPr>
          <a:xfrm>
            <a:off x="1295400" y="1021806"/>
            <a:ext cx="7962900" cy="915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sz="5308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Psychographic</a:t>
            </a:r>
          </a:p>
        </p:txBody>
      </p:sp>
      <p:grpSp>
        <p:nvGrpSpPr>
          <p:cNvPr id="14" name="Group 3">
            <a:extLst>
              <a:ext uri="{FF2B5EF4-FFF2-40B4-BE49-F238E27FC236}">
                <a16:creationId xmlns:a16="http://schemas.microsoft.com/office/drawing/2014/main" id="{8F7EFC21-D2DE-DE64-0DDF-214FE5BE64A1}"/>
              </a:ext>
            </a:extLst>
          </p:cNvPr>
          <p:cNvGrpSpPr/>
          <p:nvPr/>
        </p:nvGrpSpPr>
        <p:grpSpPr>
          <a:xfrm>
            <a:off x="19050" y="9639300"/>
            <a:ext cx="10668000" cy="85510"/>
            <a:chOff x="0" y="0"/>
            <a:chExt cx="662281" cy="68570"/>
          </a:xfrm>
        </p:grpSpPr>
        <p:sp>
          <p:nvSpPr>
            <p:cNvPr id="15" name="Freeform 4">
              <a:extLst>
                <a:ext uri="{FF2B5EF4-FFF2-40B4-BE49-F238E27FC236}">
                  <a16:creationId xmlns:a16="http://schemas.microsoft.com/office/drawing/2014/main" id="{A95848E5-CD19-06EF-B230-0F2B6A24ABDE}"/>
                </a:ext>
              </a:extLst>
            </p:cNvPr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16" name="TextBox 5">
              <a:extLst>
                <a:ext uri="{FF2B5EF4-FFF2-40B4-BE49-F238E27FC236}">
                  <a16:creationId xmlns:a16="http://schemas.microsoft.com/office/drawing/2014/main" id="{248DDEC7-AF04-C1C9-1630-C136C2564B39}"/>
                </a:ext>
              </a:extLst>
            </p:cNvPr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6A642E4-A77F-0CDB-7846-D83FE7136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241784"/>
            <a:ext cx="14782800" cy="6635516"/>
          </a:xfrm>
          <a:prstGeom prst="rect">
            <a:avLst/>
          </a:prstGeom>
          <a:ln w="57150">
            <a:solidFill>
              <a:srgbClr val="004AAD"/>
            </a:solidFill>
          </a:ln>
        </p:spPr>
      </p:pic>
    </p:spTree>
    <p:extLst>
      <p:ext uri="{BB962C8B-B14F-4D97-AF65-F5344CB8AC3E}">
        <p14:creationId xmlns:p14="http://schemas.microsoft.com/office/powerpoint/2010/main" val="996898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E6C531B2-888A-CAE6-D38B-B3771E9F5028}"/>
              </a:ext>
            </a:extLst>
          </p:cNvPr>
          <p:cNvSpPr txBox="1"/>
          <p:nvPr/>
        </p:nvSpPr>
        <p:spPr>
          <a:xfrm>
            <a:off x="1219200" y="1214040"/>
            <a:ext cx="7962900" cy="915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sz="5308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Psychographic</a:t>
            </a: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F1503063-743E-316F-48B9-80EF7DD837DE}"/>
              </a:ext>
            </a:extLst>
          </p:cNvPr>
          <p:cNvGrpSpPr/>
          <p:nvPr/>
        </p:nvGrpSpPr>
        <p:grpSpPr>
          <a:xfrm>
            <a:off x="7620000" y="9563100"/>
            <a:ext cx="10668000" cy="85510"/>
            <a:chOff x="0" y="0"/>
            <a:chExt cx="662281" cy="6857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3C5F5BB6-018D-752D-C285-86CFAF2120A1}"/>
                </a:ext>
              </a:extLst>
            </p:cNvPr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SG"/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4BB1D1B6-FDC1-E945-1E2B-7AE9CC9E529E}"/>
                </a:ext>
              </a:extLst>
            </p:cNvPr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75A911C-1E75-1951-DEE7-425DA962E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324100"/>
            <a:ext cx="14668500" cy="6741748"/>
          </a:xfrm>
          <a:prstGeom prst="rect">
            <a:avLst/>
          </a:prstGeom>
          <a:ln w="57150">
            <a:solidFill>
              <a:srgbClr val="004AAD"/>
            </a:solidFill>
          </a:ln>
        </p:spPr>
      </p:pic>
    </p:spTree>
    <p:extLst>
      <p:ext uri="{BB962C8B-B14F-4D97-AF65-F5344CB8AC3E}">
        <p14:creationId xmlns:p14="http://schemas.microsoft.com/office/powerpoint/2010/main" val="2045317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6866</TotalTime>
  <Words>1569</Words>
  <Application>Microsoft Office PowerPoint</Application>
  <PresentationFormat>Custom</PresentationFormat>
  <Paragraphs>385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9" baseType="lpstr">
      <vt:lpstr>Calibri</vt:lpstr>
      <vt:lpstr>Arial</vt:lpstr>
      <vt:lpstr>Courier New</vt:lpstr>
      <vt:lpstr>Canva Sans 2</vt:lpstr>
      <vt:lpstr>Montserrat SemiBold</vt:lpstr>
      <vt:lpstr>Poppins</vt:lpstr>
      <vt:lpstr>Lato</vt:lpstr>
      <vt:lpstr>Montserrat Medium</vt:lpstr>
      <vt:lpstr>Calibri Light</vt:lpstr>
      <vt:lpstr>League Spartan</vt:lpstr>
      <vt:lpstr>Aptos Display</vt:lpstr>
      <vt:lpstr>Symbol</vt:lpstr>
      <vt:lpstr>Lato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&amp; white company profile presentation</dc:title>
  <dc:creator>Aida Abdul Rahman</dc:creator>
  <cp:lastModifiedBy>Aida Abdul Rahman</cp:lastModifiedBy>
  <cp:revision>3</cp:revision>
  <dcterms:created xsi:type="dcterms:W3CDTF">2006-08-16T00:00:00Z</dcterms:created>
  <dcterms:modified xsi:type="dcterms:W3CDTF">2024-08-24T05:41:28Z</dcterms:modified>
  <dc:identifier>DAGORBr5AOg</dc:identifier>
</cp:coreProperties>
</file>